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57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E3FFB-FCA0-43E4-92B5-A7098155A909}" v="738" dt="2026-01-16T00:58:10.4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64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27073" y="308228"/>
            <a:ext cx="8737853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08228"/>
            <a:ext cx="10755375" cy="130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642948"/>
            <a:ext cx="10166350" cy="4599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91088" y="6465214"/>
            <a:ext cx="32257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genetics.wustl.edu/bio5488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buntudanmark.dk/filer/fwunixref.pdf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kinggoodsoftware.com/2009/05/04/71-tips-for-naming-variable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pythonthehardway.org/book/ex33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" TargetMode="External"/><Relationship Id="rId2" Type="http://schemas.openxmlformats.org/officeDocument/2006/relationships/hyperlink" Target="https://docs.python.org/3/tutorial/controlflow.html#defining-function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python.org/3.4/library/random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4/library/stdtypes.html#list" TargetMode="External"/><Relationship Id="rId2" Type="http://schemas.openxmlformats.org/officeDocument/2006/relationships/hyperlink" Target="https://docs.python.org/3.4/tutorial/datastructures.html#more-on-list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" TargetMode="External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learn/learn-python-3" TargetMode="External"/><Relationship Id="rId4" Type="http://schemas.openxmlformats.org/officeDocument/2006/relationships/hyperlink" Target="https://www.w3schools.com/python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1371600"/>
            <a:ext cx="9144000" cy="182880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146050" rIns="0" bIns="0" rtlCol="0">
            <a:spAutoFit/>
          </a:bodyPr>
          <a:lstStyle/>
          <a:p>
            <a:pPr marL="992505" marR="984885">
              <a:lnSpc>
                <a:spcPts val="6310"/>
              </a:lnSpc>
              <a:spcBef>
                <a:spcPts val="1150"/>
              </a:spcBef>
              <a:tabLst>
                <a:tab pos="3576954" algn="l"/>
              </a:tabLst>
            </a:pPr>
            <a:r>
              <a:rPr sz="6000" dirty="0">
                <a:latin typeface="Arial"/>
                <a:cs typeface="Arial"/>
              </a:rPr>
              <a:t>Lab</a:t>
            </a:r>
            <a:r>
              <a:rPr sz="6000" spc="-60" dirty="0">
                <a:latin typeface="Arial"/>
                <a:cs typeface="Arial"/>
              </a:rPr>
              <a:t> </a:t>
            </a:r>
            <a:r>
              <a:rPr sz="6000" dirty="0">
                <a:latin typeface="Arial"/>
                <a:cs typeface="Arial"/>
              </a:rPr>
              <a:t>1:</a:t>
            </a:r>
            <a:r>
              <a:rPr sz="6000" spc="-35" dirty="0">
                <a:latin typeface="Arial"/>
                <a:cs typeface="Arial"/>
              </a:rPr>
              <a:t> </a:t>
            </a:r>
            <a:r>
              <a:rPr sz="6000" dirty="0">
                <a:latin typeface="Arial"/>
                <a:cs typeface="Arial"/>
              </a:rPr>
              <a:t>Introduction</a:t>
            </a:r>
            <a:r>
              <a:rPr sz="6000" spc="-55" dirty="0">
                <a:latin typeface="Arial"/>
                <a:cs typeface="Arial"/>
              </a:rPr>
              <a:t> </a:t>
            </a:r>
            <a:r>
              <a:rPr sz="6000" spc="-25" dirty="0">
                <a:latin typeface="Arial"/>
                <a:cs typeface="Arial"/>
              </a:rPr>
              <a:t>to </a:t>
            </a:r>
            <a:r>
              <a:rPr sz="6000" spc="-10" dirty="0">
                <a:latin typeface="Arial"/>
                <a:cs typeface="Arial"/>
              </a:rPr>
              <a:t>Python</a:t>
            </a:r>
            <a:r>
              <a:rPr sz="6000" dirty="0">
                <a:latin typeface="Arial"/>
                <a:cs typeface="Arial"/>
              </a:rPr>
              <a:t>	</a:t>
            </a:r>
            <a:r>
              <a:rPr sz="6000" spc="-10" dirty="0">
                <a:latin typeface="Arial"/>
                <a:cs typeface="Arial"/>
              </a:rPr>
              <a:t>Programming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0600" y="5657088"/>
            <a:ext cx="3054350" cy="672620"/>
          </a:xfrm>
          <a:prstGeom prst="rect">
            <a:avLst/>
          </a:prstGeom>
          <a:solidFill>
            <a:srgbClr val="FFFFFF">
              <a:alpha val="69802"/>
            </a:srgbClr>
          </a:solidFill>
        </p:spPr>
        <p:txBody>
          <a:bodyPr vert="horz" wrap="square" lIns="0" tIns="145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5"/>
              </a:spcBef>
            </a:pPr>
            <a:r>
              <a:rPr sz="1500" dirty="0">
                <a:latin typeface="Arial"/>
                <a:cs typeface="Arial"/>
              </a:rPr>
              <a:t>Adapted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from</a:t>
            </a:r>
            <a:endParaRPr sz="15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500" dirty="0">
                <a:latin typeface="Arial"/>
                <a:cs typeface="Arial"/>
              </a:rPr>
              <a:t>Bio5488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Genomics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202</a:t>
            </a:r>
            <a:r>
              <a:rPr lang="en-US" sz="1500" dirty="0">
                <a:latin typeface="Arial"/>
                <a:cs typeface="Arial"/>
              </a:rPr>
              <a:t>2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TAs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026285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do</a:t>
            </a:r>
            <a:r>
              <a:rPr spc="5" dirty="0"/>
              <a:t> </a:t>
            </a:r>
            <a:r>
              <a:rPr dirty="0"/>
              <a:t>I</a:t>
            </a:r>
            <a:r>
              <a:rPr spc="-5" dirty="0"/>
              <a:t> </a:t>
            </a:r>
            <a:r>
              <a:rPr dirty="0"/>
              <a:t>access</a:t>
            </a:r>
            <a:r>
              <a:rPr spc="10" dirty="0"/>
              <a:t> </a:t>
            </a:r>
            <a:r>
              <a:rPr dirty="0"/>
              <a:t>the </a:t>
            </a:r>
            <a:r>
              <a:rPr spc="-10" dirty="0"/>
              <a:t>server?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793493"/>
            <a:ext cx="5798185" cy="3563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b="1" spc="-25" dirty="0">
                <a:solidFill>
                  <a:srgbClr val="6F2F9F"/>
                </a:solidFill>
                <a:latin typeface="Calibri"/>
                <a:cs typeface="Calibri"/>
              </a:rPr>
              <a:t>command-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line</a:t>
            </a: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interfaces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CLI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terminal</a:t>
            </a:r>
            <a:r>
              <a:rPr sz="2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emulator</a:t>
            </a:r>
            <a:r>
              <a:rPr sz="28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</a:t>
            </a:r>
            <a:r>
              <a:rPr sz="2800" dirty="0">
                <a:latin typeface="Calibri"/>
                <a:cs typeface="Calibri"/>
              </a:rPr>
              <a:t>allows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interact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shell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CLI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ts val="2735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terminal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programs</a:t>
            </a:r>
            <a:endParaRPr sz="2400">
              <a:latin typeface="Calibri"/>
              <a:cs typeface="Calibri"/>
            </a:endParaRPr>
          </a:p>
          <a:p>
            <a:pPr marR="802640" algn="r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across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operating</a:t>
            </a:r>
            <a:r>
              <a:rPr sz="2400" spc="-10" dirty="0">
                <a:latin typeface="Calibri"/>
                <a:cs typeface="Calibri"/>
              </a:rPr>
              <a:t> systems</a:t>
            </a:r>
            <a:endParaRPr sz="2400">
              <a:latin typeface="Calibri"/>
              <a:cs typeface="Calibri"/>
            </a:endParaRPr>
          </a:p>
          <a:p>
            <a:pPr marL="228600" marR="817880" lvl="1" indent="-228600" algn="r">
              <a:lnSpc>
                <a:spcPts val="2735"/>
              </a:lnSpc>
              <a:spcBef>
                <a:spcPts val="215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Calibri"/>
                <a:cs typeface="Calibri"/>
              </a:rPr>
              <a:t>We’ll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PuTTY</a:t>
            </a:r>
            <a:r>
              <a:rPr sz="2400" dirty="0">
                <a:latin typeface="Calibri"/>
                <a:cs typeface="Calibri"/>
              </a:rPr>
              <a:t>(Windows)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6F2F9F"/>
                </a:solidFill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Terminal</a:t>
            </a:r>
            <a:r>
              <a:rPr sz="24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(Mac,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Ubuntu)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6768" y="1540763"/>
            <a:ext cx="3482339" cy="24155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98332" y="3954907"/>
            <a:ext cx="12242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PuTTY</a:t>
            </a:r>
            <a:r>
              <a:rPr sz="1400" i="1" spc="-10" dirty="0">
                <a:solidFill>
                  <a:srgbClr val="7E7E7E"/>
                </a:solidFill>
                <a:latin typeface="Calibri"/>
                <a:cs typeface="Calibri"/>
              </a:rPr>
              <a:t> window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6768" y="4355591"/>
            <a:ext cx="3482339" cy="21656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38007" y="6618605"/>
            <a:ext cx="14192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Terminal</a:t>
            </a:r>
            <a:r>
              <a:rPr sz="140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7E7E7E"/>
                </a:solidFill>
                <a:latin typeface="Calibri"/>
                <a:cs typeface="Calibri"/>
              </a:rPr>
              <a:t>window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40454" marR="5080" indent="-2818765">
              <a:lnSpc>
                <a:spcPts val="4750"/>
              </a:lnSpc>
              <a:spcBef>
                <a:spcPts val="7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to log onto</a:t>
            </a:r>
            <a:r>
              <a:rPr spc="-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remote</a:t>
            </a:r>
            <a:r>
              <a:rPr spc="-25" dirty="0"/>
              <a:t> </a:t>
            </a:r>
            <a:r>
              <a:rPr spc="-10" dirty="0"/>
              <a:t>computer </a:t>
            </a:r>
            <a:r>
              <a:rPr dirty="0"/>
              <a:t>(</a:t>
            </a:r>
            <a:r>
              <a:rPr dirty="0">
                <a:solidFill>
                  <a:srgbClr val="FDC305"/>
                </a:solidFill>
              </a:rPr>
              <a:t>PuTTY</a:t>
            </a:r>
            <a:r>
              <a:rPr spc="-15" dirty="0">
                <a:solidFill>
                  <a:srgbClr val="FDC305"/>
                </a:solidFill>
              </a:rPr>
              <a:t> </a:t>
            </a:r>
            <a:r>
              <a:rPr spc="-10" dirty="0">
                <a:solidFill>
                  <a:srgbClr val="FDC305"/>
                </a:solidFill>
              </a:rPr>
              <a:t>users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5401310" cy="4682051"/>
          </a:xfrm>
          <a:prstGeom prst="rect">
            <a:avLst/>
          </a:prstGeom>
        </p:spPr>
        <p:txBody>
          <a:bodyPr vert="horz" wrap="square" lIns="0" tIns="97790" rIns="0" bIns="0" rtlCol="0" anchor="t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Launch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PuTTY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ts val="3195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enter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3195"/>
              </a:lnSpc>
            </a:pPr>
            <a:r>
              <a:rPr sz="2800" spc="-10" dirty="0">
                <a:solidFill>
                  <a:srgbClr val="A13B1C"/>
                </a:solidFill>
                <a:latin typeface="Calibri"/>
                <a:cs typeface="Calibri"/>
              </a:rPr>
              <a:t>&lt;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username&gt;</a:t>
            </a:r>
            <a:r>
              <a:rPr sz="2800" spc="-10" dirty="0">
                <a:latin typeface="Calibri"/>
                <a:cs typeface="Calibri"/>
              </a:rPr>
              <a:t>@</a:t>
            </a:r>
            <a:r>
              <a:rPr lang="en-US" sz="2800" spc="-10" dirty="0">
                <a:solidFill>
                  <a:srgbClr val="0000FF"/>
                </a:solidFill>
              </a:rPr>
              <a:t>compute1-client-1.ris.wustl.edu</a:t>
            </a:r>
            <a:endParaRPr lang="en-US" sz="2800" dirty="0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port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field,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22</a:t>
            </a:r>
            <a:endParaRPr sz="2800">
              <a:latin typeface="Calibri"/>
              <a:cs typeface="Calibri"/>
            </a:endParaRPr>
          </a:p>
          <a:p>
            <a:pPr marL="527685" marR="442595" indent="-515620">
              <a:lnSpc>
                <a:spcPts val="3030"/>
              </a:lnSpc>
              <a:spcBef>
                <a:spcPts val="103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Enter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session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nickname,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e.g., </a:t>
            </a:r>
            <a:r>
              <a:rPr sz="2800" dirty="0">
                <a:latin typeface="Calibri"/>
                <a:cs typeface="Calibri"/>
              </a:rPr>
              <a:t>bio5488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(whatever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want!)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1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Save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5"/>
              </a:spcBef>
              <a:buAutoNum type="arabicPeriod" startAt="3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Click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Open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72300" y="1690116"/>
            <a:ext cx="4808220" cy="4291965"/>
            <a:chOff x="6972300" y="1690116"/>
            <a:chExt cx="4808220" cy="4291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2300" y="1690116"/>
              <a:ext cx="4808220" cy="42915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63000" y="4076700"/>
              <a:ext cx="1219200" cy="762000"/>
            </a:xfrm>
            <a:custGeom>
              <a:avLst/>
              <a:gdLst/>
              <a:ahLst/>
              <a:cxnLst/>
              <a:rect l="l" t="t" r="r" b="b"/>
              <a:pathLst>
                <a:path w="1219200" h="762000">
                  <a:moveTo>
                    <a:pt x="12192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19200" y="7620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073275" marR="5080" indent="-2061210">
              <a:lnSpc>
                <a:spcPts val="4750"/>
              </a:lnSpc>
              <a:spcBef>
                <a:spcPts val="7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to log onto</a:t>
            </a:r>
            <a:r>
              <a:rPr spc="-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remote</a:t>
            </a:r>
            <a:r>
              <a:rPr spc="-25" dirty="0"/>
              <a:t> </a:t>
            </a:r>
            <a:r>
              <a:rPr spc="-10" dirty="0"/>
              <a:t>computer </a:t>
            </a:r>
            <a:r>
              <a:rPr dirty="0"/>
              <a:t>(</a:t>
            </a:r>
            <a:r>
              <a:rPr dirty="0">
                <a:solidFill>
                  <a:srgbClr val="FDC305"/>
                </a:solidFill>
              </a:rPr>
              <a:t>Mac/Ubuntu</a:t>
            </a:r>
            <a:r>
              <a:rPr spc="-40" dirty="0">
                <a:solidFill>
                  <a:srgbClr val="FDC305"/>
                </a:solidFill>
              </a:rPr>
              <a:t> </a:t>
            </a:r>
            <a:r>
              <a:rPr spc="-10" dirty="0">
                <a:solidFill>
                  <a:srgbClr val="FDC305"/>
                </a:solidFill>
              </a:rPr>
              <a:t>users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4161"/>
            <a:ext cx="73825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Terminal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(found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onsolas"/>
                <a:cs typeface="Consolas"/>
              </a:rPr>
              <a:t>/Applications/Utilities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7964" y="3121151"/>
            <a:ext cx="7353300" cy="13258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82900" marR="5080" indent="-2061210">
              <a:lnSpc>
                <a:spcPts val="4750"/>
              </a:lnSpc>
              <a:spcBef>
                <a:spcPts val="7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to log onto</a:t>
            </a:r>
            <a:r>
              <a:rPr spc="-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remote</a:t>
            </a:r>
            <a:r>
              <a:rPr spc="-25" dirty="0"/>
              <a:t> </a:t>
            </a:r>
            <a:r>
              <a:rPr spc="-10" dirty="0"/>
              <a:t>computer </a:t>
            </a:r>
            <a:r>
              <a:rPr dirty="0"/>
              <a:t>(</a:t>
            </a:r>
            <a:r>
              <a:rPr dirty="0">
                <a:solidFill>
                  <a:srgbClr val="FDC305"/>
                </a:solidFill>
              </a:rPr>
              <a:t>Mac/Ubuntu</a:t>
            </a:r>
            <a:r>
              <a:rPr spc="-40" dirty="0">
                <a:solidFill>
                  <a:srgbClr val="FDC305"/>
                </a:solidFill>
              </a:rPr>
              <a:t> </a:t>
            </a:r>
            <a:r>
              <a:rPr spc="-10" dirty="0">
                <a:solidFill>
                  <a:srgbClr val="FDC305"/>
                </a:solidFill>
              </a:rPr>
              <a:t>users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920"/>
            <a:ext cx="10554970" cy="2092881"/>
          </a:xfrm>
          <a:prstGeom prst="rect">
            <a:avLst/>
          </a:prstGeom>
        </p:spPr>
        <p:txBody>
          <a:bodyPr vert="horz" wrap="square" lIns="0" tIns="99060" rIns="0" bIns="0" rtlCol="0" anchor="t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780"/>
              </a:spcBef>
              <a:buAutoNum type="arabicPeriod" startAt="2"/>
              <a:tabLst>
                <a:tab pos="364490" algn="l"/>
                <a:tab pos="4760595" algn="l"/>
              </a:tabLst>
            </a:pPr>
            <a:r>
              <a:rPr sz="2800" dirty="0">
                <a:latin typeface="Calibri"/>
                <a:cs typeface="Calibri"/>
              </a:rPr>
              <a:t>SSH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computer.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Type:</a:t>
            </a:r>
            <a:endParaRPr sz="2800">
              <a:latin typeface="Calibri"/>
              <a:cs typeface="Calibri"/>
            </a:endParaRPr>
          </a:p>
          <a:p>
            <a:pPr marL="2052955">
              <a:spcBef>
                <a:spcPts val="685"/>
              </a:spcBef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ssh</a:t>
            </a:r>
            <a:r>
              <a:rPr sz="28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onsolas"/>
                <a:cs typeface="Consolas"/>
              </a:rPr>
              <a:t>&lt;username&gt;</a:t>
            </a:r>
            <a:r>
              <a:rPr lang="en-US" sz="2800" spc="-10" dirty="0">
                <a:solidFill>
                  <a:srgbClr val="0000FF"/>
                </a:solidFill>
              </a:rPr>
              <a:t>@compute1-client-1.ris.wustl.edu</a:t>
            </a:r>
            <a:endParaRPr lang="en-US" sz="2800" dirty="0">
              <a:solidFill>
                <a:srgbClr val="0000FF"/>
              </a:solidFill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onsolas"/>
                <a:cs typeface="Consolas"/>
              </a:rPr>
              <a:t>&lt;username&gt;</a:t>
            </a:r>
            <a:r>
              <a:rPr sz="2800" spc="-88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replaced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username</a:t>
            </a:r>
            <a:endParaRPr sz="2800">
              <a:latin typeface="Calibri"/>
              <a:cs typeface="Calibri"/>
            </a:endParaRPr>
          </a:p>
          <a:p>
            <a:pPr marL="363855" indent="-351790">
              <a:lnSpc>
                <a:spcPct val="100000"/>
              </a:lnSpc>
              <a:spcBef>
                <a:spcPts val="670"/>
              </a:spcBef>
              <a:buAutoNum type="arabicPeriod" startAt="3"/>
              <a:tabLst>
                <a:tab pos="36449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security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message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printed.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onsolas"/>
                <a:cs typeface="Consolas"/>
              </a:rPr>
              <a:t>yes</a:t>
            </a:r>
            <a:r>
              <a:rPr sz="2800" spc="-90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enter.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6038" y="4029075"/>
            <a:ext cx="7981950" cy="2607310"/>
            <a:chOff x="2086038" y="4029075"/>
            <a:chExt cx="7981950" cy="2607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0" y="4038600"/>
              <a:ext cx="7962900" cy="23881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90801" y="4033837"/>
              <a:ext cx="7972425" cy="2397760"/>
            </a:xfrm>
            <a:custGeom>
              <a:avLst/>
              <a:gdLst/>
              <a:ahLst/>
              <a:cxnLst/>
              <a:rect l="l" t="t" r="r" b="b"/>
              <a:pathLst>
                <a:path w="7972425" h="2397760">
                  <a:moveTo>
                    <a:pt x="0" y="2397633"/>
                  </a:moveTo>
                  <a:lnTo>
                    <a:pt x="7972425" y="2397633"/>
                  </a:lnTo>
                  <a:lnTo>
                    <a:pt x="7972425" y="0"/>
                  </a:lnTo>
                  <a:lnTo>
                    <a:pt x="0" y="0"/>
                  </a:lnTo>
                  <a:lnTo>
                    <a:pt x="0" y="2397633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0600" y="4648200"/>
              <a:ext cx="3276600" cy="228600"/>
            </a:xfrm>
            <a:custGeom>
              <a:avLst/>
              <a:gdLst/>
              <a:ahLst/>
              <a:cxnLst/>
              <a:rect l="l" t="t" r="r" b="b"/>
              <a:pathLst>
                <a:path w="3276600" h="228600">
                  <a:moveTo>
                    <a:pt x="3276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276600" y="228600"/>
                  </a:lnTo>
                  <a:lnTo>
                    <a:pt x="327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4672583"/>
              <a:ext cx="4648200" cy="1874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7864" y="6227064"/>
              <a:ext cx="1465326" cy="409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7864" y="5931407"/>
              <a:ext cx="1463039" cy="4099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71872" y="5977127"/>
              <a:ext cx="1339850" cy="285115"/>
            </a:xfrm>
            <a:custGeom>
              <a:avLst/>
              <a:gdLst/>
              <a:ahLst/>
              <a:cxnLst/>
              <a:rect l="l" t="t" r="r" b="b"/>
              <a:pathLst>
                <a:path w="1339850" h="285114">
                  <a:moveTo>
                    <a:pt x="1339596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1339596" y="284988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71872" y="5977127"/>
              <a:ext cx="1339850" cy="285115"/>
            </a:xfrm>
            <a:custGeom>
              <a:avLst/>
              <a:gdLst/>
              <a:ahLst/>
              <a:cxnLst/>
              <a:rect l="l" t="t" r="r" b="b"/>
              <a:pathLst>
                <a:path w="1339850" h="285114">
                  <a:moveTo>
                    <a:pt x="0" y="284988"/>
                  </a:moveTo>
                  <a:lnTo>
                    <a:pt x="1339596" y="284988"/>
                  </a:lnTo>
                  <a:lnTo>
                    <a:pt x="1339596" y="0"/>
                  </a:lnTo>
                  <a:lnTo>
                    <a:pt x="0" y="0"/>
                  </a:lnTo>
                  <a:lnTo>
                    <a:pt x="0" y="28498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1220" y="6025895"/>
              <a:ext cx="3398520" cy="1874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073" y="308228"/>
            <a:ext cx="873569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041015" marR="5080" indent="-3028950">
              <a:lnSpc>
                <a:spcPts val="4750"/>
              </a:lnSpc>
              <a:spcBef>
                <a:spcPts val="700"/>
              </a:spcBef>
            </a:pPr>
            <a:r>
              <a:rPr dirty="0"/>
              <a:t>How</a:t>
            </a:r>
            <a:r>
              <a:rPr spc="-15" dirty="0"/>
              <a:t> </a:t>
            </a:r>
            <a:r>
              <a:rPr dirty="0"/>
              <a:t>to log onto</a:t>
            </a:r>
            <a:r>
              <a:rPr spc="-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remote</a:t>
            </a:r>
            <a:r>
              <a:rPr spc="-25" dirty="0"/>
              <a:t> </a:t>
            </a:r>
            <a:r>
              <a:rPr spc="-10" dirty="0"/>
              <a:t>computer </a:t>
            </a:r>
            <a:r>
              <a:rPr dirty="0"/>
              <a:t>(</a:t>
            </a:r>
            <a:r>
              <a:rPr dirty="0">
                <a:solidFill>
                  <a:srgbClr val="FDC305"/>
                </a:solidFill>
              </a:rPr>
              <a:t>Mac</a:t>
            </a:r>
            <a:r>
              <a:rPr spc="-15" dirty="0">
                <a:solidFill>
                  <a:srgbClr val="FDC305"/>
                </a:solidFill>
              </a:rPr>
              <a:t> </a:t>
            </a:r>
            <a:r>
              <a:rPr spc="-10" dirty="0">
                <a:solidFill>
                  <a:srgbClr val="FDC305"/>
                </a:solidFill>
              </a:rPr>
              <a:t>users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3044" y="1821052"/>
            <a:ext cx="5370830" cy="434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it</a:t>
            </a:r>
            <a:r>
              <a:rPr sz="2800" b="1" i="1" spc="-4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will</a:t>
            </a:r>
            <a:r>
              <a:rPr sz="2800" b="1" i="1" spc="-4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not</a:t>
            </a:r>
            <a:r>
              <a:rPr sz="2800" b="1" i="1" spc="-3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show</a:t>
            </a:r>
            <a:r>
              <a:rPr sz="2800" b="1" i="1" spc="-4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that</a:t>
            </a:r>
            <a:r>
              <a:rPr sz="2800" b="1" i="1" spc="-3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you</a:t>
            </a:r>
            <a:r>
              <a:rPr sz="2800" b="1" i="1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C0000"/>
                </a:solidFill>
                <a:latin typeface="Calibri"/>
                <a:cs typeface="Calibri"/>
              </a:rPr>
              <a:t>are</a:t>
            </a:r>
            <a:r>
              <a:rPr sz="2800" b="1" i="1" spc="-4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b="1" i="1" spc="-10" dirty="0">
                <a:solidFill>
                  <a:srgbClr val="CC0000"/>
                </a:solidFill>
                <a:latin typeface="Calibri"/>
                <a:cs typeface="Calibri"/>
              </a:rPr>
              <a:t>typing!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793493"/>
            <a:ext cx="943165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  <a:tabLst>
                <a:tab pos="8997315" algn="l"/>
              </a:tabLst>
            </a:pPr>
            <a:r>
              <a:rPr sz="2800" dirty="0">
                <a:latin typeface="Calibri"/>
                <a:cs typeface="Calibri"/>
              </a:rPr>
              <a:t>4.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password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Hit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enter.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15311" y="2860548"/>
            <a:ext cx="8035925" cy="3197860"/>
            <a:chOff x="2115311" y="2860548"/>
            <a:chExt cx="8035925" cy="31978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5311" y="2860548"/>
              <a:ext cx="8035544" cy="31973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507" y="3221736"/>
              <a:ext cx="4648200" cy="187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7676" y="4776216"/>
              <a:ext cx="1465326" cy="4091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7676" y="4480598"/>
              <a:ext cx="1463039" cy="4099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91683" y="4526280"/>
              <a:ext cx="1339850" cy="285115"/>
            </a:xfrm>
            <a:custGeom>
              <a:avLst/>
              <a:gdLst/>
              <a:ahLst/>
              <a:cxnLst/>
              <a:rect l="l" t="t" r="r" b="b"/>
              <a:pathLst>
                <a:path w="1339850" h="285114">
                  <a:moveTo>
                    <a:pt x="1339596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1339596" y="284988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1683" y="4526280"/>
              <a:ext cx="1339850" cy="285115"/>
            </a:xfrm>
            <a:custGeom>
              <a:avLst/>
              <a:gdLst/>
              <a:ahLst/>
              <a:cxnLst/>
              <a:rect l="l" t="t" r="r" b="b"/>
              <a:pathLst>
                <a:path w="1339850" h="285114">
                  <a:moveTo>
                    <a:pt x="0" y="284988"/>
                  </a:moveTo>
                  <a:lnTo>
                    <a:pt x="1339596" y="284988"/>
                  </a:lnTo>
                  <a:lnTo>
                    <a:pt x="1339596" y="0"/>
                  </a:lnTo>
                  <a:lnTo>
                    <a:pt x="0" y="0"/>
                  </a:lnTo>
                  <a:lnTo>
                    <a:pt x="0" y="28498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60464" y="3221736"/>
              <a:ext cx="1338580" cy="187960"/>
            </a:xfrm>
            <a:custGeom>
              <a:avLst/>
              <a:gdLst/>
              <a:ahLst/>
              <a:cxnLst/>
              <a:rect l="l" t="t" r="r" b="b"/>
              <a:pathLst>
                <a:path w="1338579" h="187960">
                  <a:moveTo>
                    <a:pt x="1338072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1338072" y="187451"/>
                  </a:lnTo>
                  <a:lnTo>
                    <a:pt x="1338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60464" y="3221736"/>
              <a:ext cx="1338580" cy="187960"/>
            </a:xfrm>
            <a:custGeom>
              <a:avLst/>
              <a:gdLst/>
              <a:ahLst/>
              <a:cxnLst/>
              <a:rect l="l" t="t" r="r" b="b"/>
              <a:pathLst>
                <a:path w="1338579" h="187960">
                  <a:moveTo>
                    <a:pt x="0" y="187451"/>
                  </a:moveTo>
                  <a:lnTo>
                    <a:pt x="1338072" y="187451"/>
                  </a:lnTo>
                  <a:lnTo>
                    <a:pt x="1338072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9507" y="4576572"/>
              <a:ext cx="6288024" cy="1214627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192780">
              <a:lnSpc>
                <a:spcPct val="100000"/>
              </a:lnSpc>
              <a:spcBef>
                <a:spcPts val="105"/>
              </a:spcBef>
            </a:pPr>
            <a:r>
              <a:rPr dirty="0"/>
              <a:t>A</a:t>
            </a:r>
            <a:r>
              <a:rPr spc="-20" dirty="0"/>
              <a:t> </a:t>
            </a:r>
            <a:r>
              <a:rPr dirty="0"/>
              <a:t>couple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notes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299700" cy="1732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located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home </a:t>
            </a:r>
            <a:r>
              <a:rPr sz="2800" spc="-10" dirty="0">
                <a:latin typeface="Calibri"/>
                <a:cs typeface="Calibri"/>
              </a:rPr>
              <a:t>directory.</a:t>
            </a:r>
            <a:endParaRPr sz="2800">
              <a:latin typeface="Calibri"/>
              <a:cs typeface="Calibri"/>
            </a:endParaRPr>
          </a:p>
          <a:p>
            <a:pPr marL="241300" marR="291465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command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logging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run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0186-7D08-ABE4-E4F3-74A2AE34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308228"/>
            <a:ext cx="10755375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ea typeface="Calibri"/>
              </a:rPr>
              <a:t>VS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C8FF6-6C51-D1A2-0915-5E0E05FD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642948"/>
            <a:ext cx="10166350" cy="2492990"/>
          </a:xfrm>
        </p:spPr>
        <p:txBody>
          <a:bodyPr wrap="square" lIns="0" tIns="0" rIns="0" bIns="0" anchor="t"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dirty="0">
                <a:ea typeface="Calibri"/>
              </a:rPr>
              <a:t>We will be using </a:t>
            </a:r>
            <a:r>
              <a:rPr lang="en-US" dirty="0" err="1">
                <a:ea typeface="Calibri"/>
              </a:rPr>
              <a:t>VSCode</a:t>
            </a:r>
            <a:r>
              <a:rPr lang="en-US" dirty="0">
                <a:ea typeface="Calibri"/>
              </a:rPr>
              <a:t> to edit local and remote files.</a:t>
            </a:r>
          </a:p>
          <a:p>
            <a:pPr marL="457200" indent="-457200">
              <a:buFont typeface="Calibri"/>
              <a:buChar char="-"/>
            </a:pPr>
            <a:endParaRPr lang="en-US" dirty="0">
              <a:ea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dirty="0">
                <a:ea typeface="Calibri"/>
              </a:rPr>
              <a:t>Download here: </a:t>
            </a:r>
            <a:r>
              <a:rPr lang="en-US" dirty="0">
                <a:ea typeface="Calibri"/>
                <a:hlinkClick r:id="rId2"/>
              </a:rPr>
              <a:t>https://code.visualstudio.com/Download</a:t>
            </a:r>
          </a:p>
          <a:p>
            <a:pPr marL="457200" indent="-457200">
              <a:buFont typeface="Calibri"/>
              <a:buChar char="-"/>
            </a:pPr>
            <a:endParaRPr lang="en-US" dirty="0">
              <a:ea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dirty="0">
                <a:ea typeface="Calibri"/>
              </a:rPr>
              <a:t>To ssh into the server using </a:t>
            </a:r>
            <a:r>
              <a:rPr lang="en-US" dirty="0" err="1">
                <a:ea typeface="Calibri"/>
              </a:rPr>
              <a:t>VScode</a:t>
            </a:r>
            <a:r>
              <a:rPr lang="en-US" dirty="0">
                <a:ea typeface="Calibri"/>
              </a:rPr>
              <a:t>, you must install the Visual Studio Code Remote - SSH extension from the extension manager.</a:t>
            </a:r>
          </a:p>
        </p:txBody>
      </p:sp>
    </p:spTree>
    <p:extLst>
      <p:ext uri="{BB962C8B-B14F-4D97-AF65-F5344CB8AC3E}">
        <p14:creationId xmlns:p14="http://schemas.microsoft.com/office/powerpoint/2010/main" val="377393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9789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Cyberduck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913574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Cyberduck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secure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file</a:t>
            </a:r>
            <a:r>
              <a:rPr sz="28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transfer</a:t>
            </a:r>
            <a:r>
              <a:rPr sz="2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client</a:t>
            </a:r>
            <a:r>
              <a:rPr sz="2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allow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transfer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remote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1453" y="384047"/>
            <a:ext cx="1077523" cy="1371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0890" rIns="0" bIns="0" rtlCol="0">
            <a:spAutoFit/>
          </a:bodyPr>
          <a:lstStyle/>
          <a:p>
            <a:pPr marL="156400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Exercise:</a:t>
            </a:r>
            <a:r>
              <a:rPr spc="-25" dirty="0"/>
              <a:t> </a:t>
            </a:r>
            <a:r>
              <a:rPr dirty="0"/>
              <a:t>setting</a:t>
            </a:r>
            <a:r>
              <a:rPr spc="-20" dirty="0"/>
              <a:t> </a:t>
            </a:r>
            <a:r>
              <a:rPr dirty="0"/>
              <a:t>up</a:t>
            </a:r>
            <a:r>
              <a:rPr spc="-15" dirty="0"/>
              <a:t> </a:t>
            </a:r>
            <a:r>
              <a:rPr spc="-10" dirty="0"/>
              <a:t>Cyberduck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37106"/>
            <a:ext cx="9385300" cy="4065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8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Create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bookmark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Cyberduck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application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Click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Bookmark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New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Bookmark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SFTP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(SSH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Transfer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Protocol)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drop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down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menu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Enter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nickname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bookmark,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e.g.,</a:t>
            </a:r>
            <a:r>
              <a:rPr sz="2200" spc="-10" dirty="0">
                <a:latin typeface="Calibri"/>
                <a:cs typeface="Calibri"/>
              </a:rPr>
              <a:t> bio5488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Enter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genomic.wustl.edu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server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name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5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Click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985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Set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default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text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editor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6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Click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Edit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Preferences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→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Editor</a:t>
            </a:r>
            <a:endParaRPr sz="2200">
              <a:latin typeface="Calibri"/>
              <a:cs typeface="Calibri"/>
            </a:endParaRPr>
          </a:p>
          <a:p>
            <a:pPr marL="698500" marR="5080" lvl="1" indent="-228600">
              <a:lnSpc>
                <a:spcPct val="70500"/>
              </a:lnSpc>
              <a:spcBef>
                <a:spcPts val="640"/>
              </a:spcBef>
              <a:buFont typeface="Arial"/>
              <a:buChar char="•"/>
              <a:tabLst>
                <a:tab pos="698500" algn="l"/>
                <a:tab pos="699135" algn="l"/>
                <a:tab pos="6168390" algn="l"/>
              </a:tabLst>
            </a:pPr>
            <a:r>
              <a:rPr sz="2200" dirty="0">
                <a:latin typeface="Calibri"/>
                <a:cs typeface="Calibri"/>
              </a:rPr>
              <a:t>Select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sublime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text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drop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down</a:t>
            </a:r>
            <a:r>
              <a:rPr sz="2200" spc="-10" dirty="0">
                <a:latin typeface="Calibri"/>
                <a:cs typeface="Calibri"/>
              </a:rPr>
              <a:t> menu.</a:t>
            </a:r>
            <a:r>
              <a:rPr sz="2200" dirty="0">
                <a:latin typeface="Calibri"/>
                <a:cs typeface="Calibri"/>
              </a:rPr>
              <a:t>	(You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browse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your </a:t>
            </a:r>
            <a:r>
              <a:rPr sz="2200" dirty="0">
                <a:latin typeface="Calibri"/>
                <a:cs typeface="Calibri"/>
              </a:rPr>
              <a:t>computer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editor)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22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Check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Always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10" dirty="0">
                <a:latin typeface="Calibri"/>
                <a:cs typeface="Calibri"/>
              </a:rPr>
              <a:t> application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5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Restart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Cyberduck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1428560" cy="9946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Exercise:</a:t>
            </a:r>
            <a:r>
              <a:rPr spc="-50" dirty="0"/>
              <a:t> </a:t>
            </a:r>
            <a:r>
              <a:rPr dirty="0"/>
              <a:t>transferring</a:t>
            </a:r>
            <a:r>
              <a:rPr spc="-20" dirty="0"/>
              <a:t> </a:t>
            </a:r>
            <a:r>
              <a:rPr dirty="0"/>
              <a:t>files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Cyberduck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98344"/>
            <a:ext cx="9345930" cy="280606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download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local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2810"/>
              </a:lnSpc>
              <a:spcBef>
                <a:spcPts val="1055"/>
              </a:spcBef>
              <a:buFont typeface="Arial"/>
              <a:buChar char="•"/>
              <a:tabLst>
                <a:tab pos="699135" algn="l"/>
              </a:tabLst>
            </a:pPr>
            <a:r>
              <a:rPr sz="2600" dirty="0">
                <a:latin typeface="Calibri"/>
                <a:cs typeface="Calibri"/>
              </a:rPr>
              <a:t>Drag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drop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file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from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Cyberduck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your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Finder/File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Explorer window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699135" algn="l"/>
              </a:tabLst>
            </a:pPr>
            <a:r>
              <a:rPr sz="2600" dirty="0">
                <a:latin typeface="Calibri"/>
                <a:cs typeface="Calibri"/>
              </a:rPr>
              <a:t>Or,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double-click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upload</a:t>
            </a:r>
            <a:r>
              <a:rPr sz="2800" i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600" dirty="0">
                <a:latin typeface="Calibri"/>
                <a:cs typeface="Calibri"/>
              </a:rPr>
              <a:t>Drag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drop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file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from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Finder/File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Explorer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Cyberduck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1428560" cy="9946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4100829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921510"/>
            <a:ext cx="2581910" cy="1988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ts val="3190"/>
              </a:lnSpc>
              <a:spcBef>
                <a:spcPts val="95"/>
              </a:spcBef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Logistics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Getting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Started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Intro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Unix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Intro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Python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ts val="3190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616" rIns="0" bIns="0" rtlCol="0">
            <a:spAutoFit/>
          </a:bodyPr>
          <a:lstStyle/>
          <a:p>
            <a:pPr marL="39789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Cyberduck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1453" y="266700"/>
            <a:ext cx="1077523" cy="1371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Attention</a:t>
            </a:r>
            <a:r>
              <a:rPr sz="3000" spc="-55" dirty="0"/>
              <a:t> </a:t>
            </a:r>
            <a:r>
              <a:rPr sz="3000" dirty="0"/>
              <a:t>about</a:t>
            </a:r>
            <a:r>
              <a:rPr sz="3000" spc="-30" dirty="0"/>
              <a:t> </a:t>
            </a:r>
            <a:r>
              <a:rPr sz="3000" dirty="0"/>
              <a:t>using</a:t>
            </a:r>
            <a:r>
              <a:rPr sz="3000" spc="-20" dirty="0"/>
              <a:t> </a:t>
            </a:r>
            <a:r>
              <a:rPr sz="3000" spc="-10" dirty="0"/>
              <a:t>Cyberduck:</a:t>
            </a:r>
            <a:endParaRPr sz="3000"/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000" dirty="0"/>
              <a:t>When</a:t>
            </a:r>
            <a:r>
              <a:rPr sz="3000" spc="-20" dirty="0"/>
              <a:t> </a:t>
            </a:r>
            <a:r>
              <a:rPr sz="3000" dirty="0"/>
              <a:t>clicking</a:t>
            </a:r>
            <a:r>
              <a:rPr sz="3000" spc="-30" dirty="0"/>
              <a:t> </a:t>
            </a:r>
            <a:r>
              <a:rPr sz="3000" spc="-25" dirty="0"/>
              <a:t>on</a:t>
            </a:r>
            <a:endParaRPr sz="3000"/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900"/>
          </a:p>
          <a:p>
            <a:pPr marL="927100" lvl="1" indent="-457834">
              <a:lnSpc>
                <a:spcPct val="100000"/>
              </a:lnSpc>
              <a:buFont typeface="Courier New"/>
              <a:buChar char="o"/>
              <a:tabLst>
                <a:tab pos="927735" algn="l"/>
              </a:tabLst>
            </a:pPr>
            <a:r>
              <a:rPr sz="3000" dirty="0">
                <a:latin typeface="Calibri"/>
                <a:cs typeface="Calibri"/>
              </a:rPr>
              <a:t>Make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sure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you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see</a:t>
            </a:r>
            <a:r>
              <a:rPr sz="3000" spc="-20" dirty="0">
                <a:latin typeface="Calibri"/>
                <a:cs typeface="Calibri"/>
              </a:rPr>
              <a:t> this</a:t>
            </a:r>
            <a:endParaRPr sz="3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ourier New"/>
              <a:buChar char="o"/>
            </a:pPr>
            <a:endParaRPr sz="2900"/>
          </a:p>
          <a:p>
            <a:pPr marL="469900" marR="5080" indent="-457834">
              <a:lnSpc>
                <a:spcPct val="100699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000" dirty="0"/>
              <a:t>When</a:t>
            </a:r>
            <a:r>
              <a:rPr sz="3000" spc="-15" dirty="0"/>
              <a:t> </a:t>
            </a:r>
            <a:r>
              <a:rPr sz="3000" dirty="0"/>
              <a:t>saving</a:t>
            </a:r>
            <a:r>
              <a:rPr sz="3000" spc="-25" dirty="0"/>
              <a:t> </a:t>
            </a:r>
            <a:r>
              <a:rPr sz="3000" dirty="0"/>
              <a:t>the</a:t>
            </a:r>
            <a:r>
              <a:rPr sz="3000" spc="-25" dirty="0"/>
              <a:t> </a:t>
            </a:r>
            <a:r>
              <a:rPr sz="3000" dirty="0"/>
              <a:t>file,</a:t>
            </a:r>
            <a:r>
              <a:rPr sz="3000" spc="-10" dirty="0"/>
              <a:t> </a:t>
            </a:r>
            <a:r>
              <a:rPr sz="3000" dirty="0"/>
              <a:t>make</a:t>
            </a:r>
            <a:r>
              <a:rPr sz="3000" spc="-25" dirty="0"/>
              <a:t> </a:t>
            </a:r>
            <a:r>
              <a:rPr sz="3000" dirty="0"/>
              <a:t>sure</a:t>
            </a:r>
            <a:r>
              <a:rPr sz="3000" spc="-20" dirty="0"/>
              <a:t> </a:t>
            </a:r>
            <a:r>
              <a:rPr sz="3000" dirty="0"/>
              <a:t>you</a:t>
            </a:r>
            <a:r>
              <a:rPr sz="3000" spc="-15" dirty="0"/>
              <a:t> </a:t>
            </a:r>
            <a:r>
              <a:rPr sz="3000" dirty="0"/>
              <a:t>see</a:t>
            </a:r>
            <a:r>
              <a:rPr sz="3000" spc="-25" dirty="0"/>
              <a:t> </a:t>
            </a:r>
            <a:r>
              <a:rPr sz="3000" dirty="0"/>
              <a:t>the</a:t>
            </a:r>
            <a:r>
              <a:rPr sz="3000" spc="-25" dirty="0"/>
              <a:t> </a:t>
            </a:r>
            <a:r>
              <a:rPr sz="3000" dirty="0"/>
              <a:t>following</a:t>
            </a:r>
            <a:r>
              <a:rPr sz="3000" spc="5" dirty="0"/>
              <a:t> </a:t>
            </a:r>
            <a:r>
              <a:rPr sz="3000" dirty="0"/>
              <a:t>to</a:t>
            </a:r>
            <a:r>
              <a:rPr sz="3000" spc="-15" dirty="0"/>
              <a:t> </a:t>
            </a:r>
            <a:r>
              <a:rPr sz="3000" spc="-20" dirty="0"/>
              <a:t>make </a:t>
            </a:r>
            <a:r>
              <a:rPr sz="3000" dirty="0"/>
              <a:t>sure</a:t>
            </a:r>
            <a:r>
              <a:rPr sz="3000" spc="-40" dirty="0"/>
              <a:t> </a:t>
            </a:r>
            <a:r>
              <a:rPr sz="3000" dirty="0"/>
              <a:t>the</a:t>
            </a:r>
            <a:r>
              <a:rPr sz="3000" spc="-20" dirty="0"/>
              <a:t> </a:t>
            </a:r>
            <a:r>
              <a:rPr sz="3000" dirty="0"/>
              <a:t>upload</a:t>
            </a:r>
            <a:r>
              <a:rPr sz="3000" spc="-20" dirty="0"/>
              <a:t> </a:t>
            </a:r>
            <a:r>
              <a:rPr sz="3000" dirty="0"/>
              <a:t>is</a:t>
            </a:r>
            <a:r>
              <a:rPr sz="3000" spc="-15" dirty="0"/>
              <a:t> </a:t>
            </a:r>
            <a:r>
              <a:rPr sz="3000" dirty="0"/>
              <a:t>complete</a:t>
            </a:r>
            <a:r>
              <a:rPr sz="3000" spc="-40" dirty="0"/>
              <a:t> </a:t>
            </a:r>
            <a:r>
              <a:rPr sz="3000" dirty="0"/>
              <a:t>before</a:t>
            </a:r>
            <a:r>
              <a:rPr sz="3000" spc="-25" dirty="0"/>
              <a:t> </a:t>
            </a:r>
            <a:r>
              <a:rPr sz="3000" dirty="0"/>
              <a:t>you</a:t>
            </a:r>
            <a:r>
              <a:rPr sz="3000" spc="-5" dirty="0"/>
              <a:t> </a:t>
            </a:r>
            <a:r>
              <a:rPr sz="3000" dirty="0"/>
              <a:t>close</a:t>
            </a:r>
            <a:r>
              <a:rPr sz="3000" spc="-25" dirty="0"/>
              <a:t> </a:t>
            </a:r>
            <a:r>
              <a:rPr sz="3000" dirty="0"/>
              <a:t>the</a:t>
            </a:r>
            <a:r>
              <a:rPr sz="3000" spc="-40" dirty="0"/>
              <a:t> </a:t>
            </a:r>
            <a:r>
              <a:rPr sz="3000" spc="-10" dirty="0"/>
              <a:t>editor</a:t>
            </a:r>
            <a:endParaRPr sz="3000"/>
          </a:p>
          <a:p>
            <a:pPr>
              <a:lnSpc>
                <a:spcPct val="100000"/>
              </a:lnSpc>
              <a:buFont typeface="Arial"/>
              <a:buChar char="•"/>
            </a:pPr>
            <a:endParaRPr sz="3000"/>
          </a:p>
          <a:p>
            <a:pPr>
              <a:lnSpc>
                <a:spcPct val="100000"/>
              </a:lnSpc>
              <a:buFont typeface="Arial"/>
              <a:buChar char="•"/>
            </a:pPr>
            <a:endParaRPr sz="2900"/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000" dirty="0"/>
              <a:t>Before</a:t>
            </a:r>
            <a:r>
              <a:rPr sz="3000" spc="-35" dirty="0"/>
              <a:t> </a:t>
            </a:r>
            <a:r>
              <a:rPr sz="3000" dirty="0"/>
              <a:t>closing</a:t>
            </a:r>
            <a:r>
              <a:rPr sz="3000" spc="-15" dirty="0"/>
              <a:t> </a:t>
            </a:r>
            <a:r>
              <a:rPr sz="3000" dirty="0"/>
              <a:t>the</a:t>
            </a:r>
            <a:r>
              <a:rPr sz="3000" spc="-40" dirty="0"/>
              <a:t> </a:t>
            </a:r>
            <a:r>
              <a:rPr sz="3000" dirty="0"/>
              <a:t>editor,</a:t>
            </a:r>
            <a:r>
              <a:rPr sz="3000" spc="-15" dirty="0"/>
              <a:t> </a:t>
            </a:r>
            <a:r>
              <a:rPr sz="3000" dirty="0"/>
              <a:t>check</a:t>
            </a:r>
            <a:r>
              <a:rPr sz="3000" spc="-45" dirty="0"/>
              <a:t> </a:t>
            </a:r>
            <a:r>
              <a:rPr sz="3000" dirty="0"/>
              <a:t>the</a:t>
            </a:r>
            <a:r>
              <a:rPr sz="3000" spc="-20" dirty="0"/>
              <a:t> </a:t>
            </a:r>
            <a:r>
              <a:rPr sz="3000" dirty="0"/>
              <a:t>time</a:t>
            </a:r>
            <a:r>
              <a:rPr sz="3000" spc="-30" dirty="0"/>
              <a:t> </a:t>
            </a:r>
            <a:r>
              <a:rPr sz="3000" dirty="0"/>
              <a:t>stamp</a:t>
            </a:r>
            <a:r>
              <a:rPr sz="3000" spc="-35" dirty="0"/>
              <a:t> </a:t>
            </a:r>
            <a:r>
              <a:rPr sz="3000" dirty="0"/>
              <a:t>of</a:t>
            </a:r>
            <a:r>
              <a:rPr sz="3000" spc="-15" dirty="0"/>
              <a:t> </a:t>
            </a:r>
            <a:r>
              <a:rPr sz="3000" spc="-20" dirty="0"/>
              <a:t>file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4116323" y="2154682"/>
            <a:ext cx="2019300" cy="610235"/>
            <a:chOff x="4116323" y="2154682"/>
            <a:chExt cx="2019300" cy="6102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6323" y="2161032"/>
              <a:ext cx="2019300" cy="5974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48299" y="2161032"/>
              <a:ext cx="647700" cy="597535"/>
            </a:xfrm>
            <a:custGeom>
              <a:avLst/>
              <a:gdLst/>
              <a:ahLst/>
              <a:cxnLst/>
              <a:rect l="l" t="t" r="r" b="b"/>
              <a:pathLst>
                <a:path w="647700" h="597535">
                  <a:moveTo>
                    <a:pt x="0" y="597408"/>
                  </a:moveTo>
                  <a:lnTo>
                    <a:pt x="647700" y="597408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12700">
              <a:solidFill>
                <a:srgbClr val="2E63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3550" y="2865373"/>
            <a:ext cx="4419600" cy="850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216" y="4936235"/>
            <a:ext cx="4509515" cy="1066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39300" y="5711952"/>
            <a:ext cx="1409700" cy="58369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0215" y="500657"/>
            <a:ext cx="1355526" cy="1355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3719" rIns="0" bIns="0" rtlCol="0">
            <a:spAutoFit/>
          </a:bodyPr>
          <a:lstStyle/>
          <a:p>
            <a:pPr marL="432498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FileZilla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374394" y="2104771"/>
            <a:ext cx="8020684" cy="140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3000" dirty="0">
                <a:latin typeface="Calibri"/>
                <a:cs typeface="Calibri"/>
              </a:rPr>
              <a:t>FileZilla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alternative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approach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Cyberduck</a:t>
            </a:r>
            <a:endParaRPr sz="3000">
              <a:latin typeface="Calibri"/>
              <a:cs typeface="Calibri"/>
            </a:endParaRPr>
          </a:p>
          <a:p>
            <a:pPr marL="299085" marR="5080" indent="-287020">
              <a:lnSpc>
                <a:spcPts val="3620"/>
              </a:lnSpc>
              <a:spcBef>
                <a:spcPts val="85"/>
              </a:spcBef>
              <a:buFont typeface="Arial"/>
              <a:buChar char="•"/>
              <a:tabLst>
                <a:tab pos="299720" algn="l"/>
              </a:tabLst>
            </a:pPr>
            <a:r>
              <a:rPr sz="3000" dirty="0">
                <a:latin typeface="Calibri"/>
                <a:cs typeface="Calibri"/>
                <a:hlinkClick r:id="rId3"/>
              </a:rPr>
              <a:t>Can</a:t>
            </a:r>
            <a:r>
              <a:rPr sz="3000" spc="-30" dirty="0">
                <a:latin typeface="Calibri"/>
                <a:cs typeface="Calibri"/>
                <a:hlinkClick r:id="rId3"/>
              </a:rPr>
              <a:t> </a:t>
            </a:r>
            <a:r>
              <a:rPr sz="3000" dirty="0">
                <a:latin typeface="Calibri"/>
                <a:cs typeface="Calibri"/>
                <a:hlinkClick r:id="rId3"/>
              </a:rPr>
              <a:t>be</a:t>
            </a:r>
            <a:r>
              <a:rPr sz="3000" spc="-30" dirty="0">
                <a:latin typeface="Calibri"/>
                <a:cs typeface="Calibri"/>
                <a:hlinkClick r:id="rId3"/>
              </a:rPr>
              <a:t> </a:t>
            </a:r>
            <a:r>
              <a:rPr sz="3000" dirty="0">
                <a:latin typeface="Calibri"/>
                <a:cs typeface="Calibri"/>
                <a:hlinkClick r:id="rId3"/>
              </a:rPr>
              <a:t>downloaded</a:t>
            </a:r>
            <a:r>
              <a:rPr sz="3000" spc="-5" dirty="0">
                <a:latin typeface="Calibri"/>
                <a:cs typeface="Calibri"/>
                <a:hlinkClick r:id="rId3"/>
              </a:rPr>
              <a:t> </a:t>
            </a:r>
            <a:r>
              <a:rPr sz="3000" dirty="0">
                <a:latin typeface="Calibri"/>
                <a:cs typeface="Calibri"/>
                <a:hlinkClick r:id="rId3"/>
              </a:rPr>
              <a:t>for</a:t>
            </a:r>
            <a:r>
              <a:rPr sz="3000" spc="-15" dirty="0">
                <a:latin typeface="Calibri"/>
                <a:cs typeface="Calibri"/>
                <a:hlinkClick r:id="rId3"/>
              </a:rPr>
              <a:t> </a:t>
            </a:r>
            <a:r>
              <a:rPr sz="3000" dirty="0">
                <a:latin typeface="Calibri"/>
                <a:cs typeface="Calibri"/>
                <a:hlinkClick r:id="rId3"/>
              </a:rPr>
              <a:t>free</a:t>
            </a:r>
            <a:r>
              <a:rPr sz="3000" spc="-30" dirty="0">
                <a:latin typeface="Calibri"/>
                <a:cs typeface="Calibri"/>
                <a:hlinkClick r:id="rId3"/>
              </a:rPr>
              <a:t> </a:t>
            </a:r>
            <a:r>
              <a:rPr sz="3000" dirty="0">
                <a:latin typeface="Calibri"/>
                <a:cs typeface="Calibri"/>
                <a:hlinkClick r:id="rId3"/>
              </a:rPr>
              <a:t>here:</a:t>
            </a:r>
            <a:r>
              <a:rPr sz="3000" spc="5" dirty="0">
                <a:latin typeface="Calibri"/>
                <a:cs typeface="Calibri"/>
                <a:hlinkClick r:id="rId3"/>
              </a:rPr>
              <a:t> </a:t>
            </a:r>
            <a:r>
              <a:rPr sz="3000" u="sng" spc="-10" dirty="0">
                <a:solidFill>
                  <a:srgbClr val="F59E00"/>
                </a:solidFill>
                <a:uFill>
                  <a:solidFill>
                    <a:srgbClr val="F59E00"/>
                  </a:solidFill>
                </a:uFill>
                <a:latin typeface="Calibri"/>
                <a:cs typeface="Calibri"/>
                <a:hlinkClick r:id="rId3"/>
              </a:rPr>
              <a:t>https://filezilla-</a:t>
            </a:r>
            <a:r>
              <a:rPr sz="3000" spc="-10" dirty="0">
                <a:solidFill>
                  <a:srgbClr val="F59E00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000" u="sng" spc="-10" dirty="0">
                <a:solidFill>
                  <a:srgbClr val="F59E00"/>
                </a:solidFill>
                <a:uFill>
                  <a:solidFill>
                    <a:srgbClr val="F59E00"/>
                  </a:solidFill>
                </a:uFill>
                <a:latin typeface="Calibri"/>
                <a:cs typeface="Calibri"/>
                <a:hlinkClick r:id="rId3"/>
              </a:rPr>
              <a:t>project.org/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0215" y="500657"/>
            <a:ext cx="1355526" cy="1355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3719" rIns="0" bIns="0" rtlCol="0">
            <a:spAutoFit/>
          </a:bodyPr>
          <a:lstStyle/>
          <a:p>
            <a:pPr marL="432498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FileZilla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4796" y="2095500"/>
            <a:ext cx="10122535" cy="4602480"/>
            <a:chOff x="1034796" y="2095500"/>
            <a:chExt cx="10122535" cy="4602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3700" y="2095500"/>
              <a:ext cx="6292596" cy="392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96" y="2761487"/>
              <a:ext cx="10122408" cy="16123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700" y="2849880"/>
              <a:ext cx="6960108" cy="3848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7900" y="2763012"/>
              <a:ext cx="8001000" cy="35692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18589" y="1926081"/>
            <a:ext cx="4147185" cy="857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ts val="3279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dirty="0">
                <a:latin typeface="Calibri"/>
                <a:cs typeface="Calibri"/>
              </a:rPr>
              <a:t>Follow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instructions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ts val="3279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800" dirty="0">
                <a:latin typeface="Calibri"/>
                <a:cs typeface="Calibri"/>
              </a:rPr>
              <a:t>Finally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this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0216" y="1898904"/>
            <a:ext cx="7516368" cy="470154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993" y="2959100"/>
            <a:ext cx="31680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Basic </a:t>
            </a:r>
            <a:r>
              <a:rPr sz="6000" spc="-20" dirty="0"/>
              <a:t>Unix</a:t>
            </a:r>
            <a:endParaRPr sz="6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203450">
              <a:lnSpc>
                <a:spcPct val="100000"/>
              </a:lnSpc>
              <a:spcBef>
                <a:spcPts val="105"/>
              </a:spcBef>
            </a:pPr>
            <a:r>
              <a:rPr dirty="0"/>
              <a:t>A</a:t>
            </a:r>
            <a:r>
              <a:rPr spc="-25" dirty="0"/>
              <a:t> </a:t>
            </a:r>
            <a:r>
              <a:rPr dirty="0"/>
              <a:t>few</a:t>
            </a:r>
            <a:r>
              <a:rPr spc="-10" dirty="0"/>
              <a:t> </a:t>
            </a:r>
            <a:r>
              <a:rPr dirty="0"/>
              <a:t>preliminary</a:t>
            </a:r>
            <a:r>
              <a:rPr spc="-10" dirty="0"/>
              <a:t> words…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9347" y="2278760"/>
            <a:ext cx="9385300" cy="237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A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lot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of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Unix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skills revolve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around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file </a:t>
            </a:r>
            <a:r>
              <a:rPr sz="3600" spc="-10" dirty="0">
                <a:latin typeface="Calibri"/>
                <a:cs typeface="Calibri"/>
              </a:rPr>
              <a:t>system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Calibri"/>
              <a:cs typeface="Calibri"/>
            </a:endParaRPr>
          </a:p>
          <a:p>
            <a:pPr marL="698500" indent="-266700">
              <a:lnSpc>
                <a:spcPts val="3420"/>
              </a:lnSpc>
              <a:buFont typeface="Arial"/>
              <a:buChar char="•"/>
              <a:tabLst>
                <a:tab pos="698500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concept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similar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Apple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Finder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or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the</a:t>
            </a:r>
            <a:endParaRPr sz="3000">
              <a:latin typeface="Calibri"/>
              <a:cs typeface="Calibri"/>
            </a:endParaRPr>
          </a:p>
          <a:p>
            <a:pPr marL="698500">
              <a:lnSpc>
                <a:spcPts val="3240"/>
              </a:lnSpc>
            </a:pPr>
            <a:r>
              <a:rPr sz="3000" dirty="0">
                <a:latin typeface="Calibri"/>
                <a:cs typeface="Calibri"/>
              </a:rPr>
              <a:t>Windows File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Explorer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GUIs,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only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time,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can’t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use</a:t>
            </a:r>
            <a:endParaRPr sz="3000">
              <a:latin typeface="Calibri"/>
              <a:cs typeface="Calibri"/>
            </a:endParaRPr>
          </a:p>
          <a:p>
            <a:pPr marL="698500">
              <a:lnSpc>
                <a:spcPts val="3420"/>
              </a:lnSpc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mouse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or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see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fancy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graphics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4747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file</a:t>
            </a:r>
            <a:r>
              <a:rPr spc="-15" dirty="0"/>
              <a:t> </a:t>
            </a:r>
            <a:r>
              <a:rPr spc="-1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6062"/>
            <a:ext cx="7224395" cy="41446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247650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alibri"/>
                <a:cs typeface="Calibri"/>
              </a:rPr>
              <a:t>file</a:t>
            </a:r>
            <a:r>
              <a:rPr sz="26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6F2F9F"/>
                </a:solidFill>
                <a:latin typeface="Calibri"/>
                <a:cs typeface="Calibri"/>
              </a:rPr>
              <a:t>system</a:t>
            </a:r>
            <a:r>
              <a:rPr sz="26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part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operating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system </a:t>
            </a:r>
            <a:r>
              <a:rPr sz="2600" dirty="0">
                <a:latin typeface="Calibri"/>
                <a:cs typeface="Calibri"/>
              </a:rPr>
              <a:t>(OS)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responsible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managing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files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folders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In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Unix,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folders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called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directories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Unix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keeps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files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arranged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hierarchical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structure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topmost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directory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called 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root 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Each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directory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contain</a:t>
            </a:r>
            <a:endParaRPr sz="22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70"/>
              </a:spcBef>
              <a:buSzPct val="102702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50" spc="-10" dirty="0">
                <a:latin typeface="Calibri"/>
                <a:cs typeface="Calibri"/>
              </a:rPr>
              <a:t>Files</a:t>
            </a:r>
            <a:endParaRPr sz="185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5"/>
              </a:spcBef>
              <a:buSzPct val="102702"/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50" spc="-10" dirty="0">
                <a:latin typeface="Calibri"/>
                <a:cs typeface="Calibri"/>
              </a:rPr>
              <a:t>Subdirectories</a:t>
            </a:r>
            <a:endParaRPr sz="1850">
              <a:latin typeface="Calibri"/>
              <a:cs typeface="Calibri"/>
            </a:endParaRPr>
          </a:p>
          <a:p>
            <a:pPr marL="241300" indent="-228600">
              <a:lnSpc>
                <a:spcPts val="3115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You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always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“in”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directory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238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When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open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terminal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will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own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6F2F9F"/>
                </a:solidFill>
                <a:latin typeface="Calibri"/>
                <a:cs typeface="Calibri"/>
              </a:rPr>
              <a:t>home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385"/>
              </a:lnSpc>
            </a:pP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directory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3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Only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modify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things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home</a:t>
            </a:r>
            <a:r>
              <a:rPr sz="2200" spc="-10" dirty="0">
                <a:latin typeface="Calibri"/>
                <a:cs typeface="Calibri"/>
              </a:rPr>
              <a:t> directory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5047" y="1698817"/>
            <a:ext cx="2895138" cy="36425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28731" y="4765547"/>
            <a:ext cx="680085" cy="4591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064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635"/>
              </a:spcBef>
            </a:pPr>
            <a:r>
              <a:rPr sz="1400" b="1" spc="-20" dirty="0">
                <a:solidFill>
                  <a:srgbClr val="FF0000"/>
                </a:solidFill>
                <a:latin typeface="Calibri"/>
                <a:cs typeface="Calibri"/>
              </a:rPr>
              <a:t>user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989" y="308228"/>
            <a:ext cx="627253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504440" marR="5080" indent="-2492375">
              <a:lnSpc>
                <a:spcPts val="4760"/>
              </a:lnSpc>
              <a:spcBef>
                <a:spcPts val="695"/>
              </a:spcBef>
            </a:pPr>
            <a:r>
              <a:rPr dirty="0"/>
              <a:t>Determining</a:t>
            </a:r>
            <a:r>
              <a:rPr spc="-10" dirty="0"/>
              <a:t> </a:t>
            </a:r>
            <a:r>
              <a:rPr dirty="0"/>
              <a:t>where</a:t>
            </a:r>
            <a:r>
              <a:rPr spc="-10" dirty="0"/>
              <a:t> </a:t>
            </a:r>
            <a:r>
              <a:rPr dirty="0"/>
              <a:t>you</a:t>
            </a:r>
            <a:r>
              <a:rPr spc="-10" dirty="0"/>
              <a:t> </a:t>
            </a:r>
            <a:r>
              <a:rPr spc="-25" dirty="0"/>
              <a:t>are </a:t>
            </a:r>
            <a:r>
              <a:rPr spc="-10" dirty="0"/>
              <a:t>(</a:t>
            </a:r>
            <a:r>
              <a:rPr b="1" spc="-10" dirty="0">
                <a:solidFill>
                  <a:srgbClr val="6F2F9F"/>
                </a:solidFill>
                <a:latin typeface="Consolas"/>
                <a:cs typeface="Consolas"/>
              </a:rPr>
              <a:t>pwd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252075" cy="2753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system,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determine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typing: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800" spc="-2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onsolas"/>
                <a:cs typeface="Consolas"/>
              </a:rPr>
              <a:t>pwd</a:t>
            </a:r>
            <a:endParaRPr sz="2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155"/>
              </a:spcBef>
            </a:pPr>
            <a:r>
              <a:rPr sz="2800" spc="-10" dirty="0">
                <a:solidFill>
                  <a:srgbClr val="7E7E7E"/>
                </a:solidFill>
                <a:latin typeface="Consolas"/>
                <a:cs typeface="Consolas"/>
              </a:rPr>
              <a:t>/home/user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pwd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stands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DC305"/>
                </a:solidFill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rint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DC305"/>
                </a:solidFill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orking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DC305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irectory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pwd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prints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path</a:t>
            </a: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current</a:t>
            </a:r>
            <a:r>
              <a:rPr sz="28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working</a:t>
            </a:r>
            <a:r>
              <a:rPr sz="2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directory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780" y="308228"/>
            <a:ext cx="5794375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7445" marR="5080" indent="-2405380">
              <a:lnSpc>
                <a:spcPts val="4760"/>
              </a:lnSpc>
              <a:spcBef>
                <a:spcPts val="695"/>
              </a:spcBef>
            </a:pPr>
            <a:r>
              <a:rPr dirty="0"/>
              <a:t>Listing</a:t>
            </a:r>
            <a:r>
              <a:rPr spc="5" dirty="0"/>
              <a:t> </a:t>
            </a:r>
            <a:r>
              <a:rPr dirty="0"/>
              <a:t>directory </a:t>
            </a:r>
            <a:r>
              <a:rPr spc="-10" dirty="0"/>
              <a:t>contents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ls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5236845" cy="2070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contents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directory:</a:t>
            </a:r>
            <a:endParaRPr sz="2800">
              <a:latin typeface="Calibri"/>
              <a:cs typeface="Calibri"/>
            </a:endParaRPr>
          </a:p>
          <a:p>
            <a:pPr marL="927100" marR="1372235">
              <a:lnSpc>
                <a:spcPct val="119700"/>
              </a:lnSpc>
              <a:spcBef>
                <a:spcPts val="10"/>
              </a:spcBef>
            </a:pPr>
            <a:r>
              <a:rPr sz="28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800" spc="-3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onsolas"/>
                <a:cs typeface="Consolas"/>
              </a:rPr>
              <a:t>ls </a:t>
            </a:r>
            <a:r>
              <a:rPr sz="2800" dirty="0">
                <a:solidFill>
                  <a:srgbClr val="7E7E7E"/>
                </a:solidFill>
                <a:latin typeface="Consolas"/>
                <a:cs typeface="Consolas"/>
              </a:rPr>
              <a:t>assignment1</a:t>
            </a:r>
            <a:r>
              <a:rPr sz="2800" spc="-1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onsolas"/>
                <a:cs typeface="Consolas"/>
              </a:rPr>
              <a:t>foo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stands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DC305"/>
                </a:solidFill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DC305"/>
                </a:solidFill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directory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contents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9802" y="308228"/>
            <a:ext cx="469138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868805" marR="5080" indent="-1856739">
              <a:lnSpc>
                <a:spcPts val="4760"/>
              </a:lnSpc>
              <a:spcBef>
                <a:spcPts val="695"/>
              </a:spcBef>
            </a:pPr>
            <a:r>
              <a:rPr dirty="0"/>
              <a:t>Changing</a:t>
            </a:r>
            <a:r>
              <a:rPr spc="-15" dirty="0"/>
              <a:t> </a:t>
            </a:r>
            <a:r>
              <a:rPr spc="-10" dirty="0"/>
              <a:t>directories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cd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5206"/>
            <a:ext cx="7637145" cy="381507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cd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&lt;directory_name&gt;</a:t>
            </a:r>
            <a:endParaRPr sz="24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22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&lt;directory_name&gt;</a:t>
            </a:r>
            <a:r>
              <a:rPr sz="2400" spc="-7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path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move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cd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hange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DC305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irectory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your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home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cd</a:t>
            </a:r>
            <a:r>
              <a:rPr sz="2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~</a:t>
            </a:r>
            <a:endParaRPr sz="24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~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shorthand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directory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5219700"/>
            <a:ext cx="801624" cy="419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035810">
              <a:lnSpc>
                <a:spcPct val="100000"/>
              </a:lnSpc>
              <a:spcBef>
                <a:spcPts val="105"/>
              </a:spcBef>
            </a:pPr>
            <a:r>
              <a:rPr dirty="0"/>
              <a:t>Changing</a:t>
            </a:r>
            <a:r>
              <a:rPr spc="-30" dirty="0"/>
              <a:t> </a:t>
            </a:r>
            <a:r>
              <a:rPr dirty="0"/>
              <a:t>directories</a:t>
            </a:r>
            <a:r>
              <a:rPr spc="-1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7832090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one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directory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800" spc="-4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cd</a:t>
            </a:r>
            <a:r>
              <a:rPr sz="2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onsolas"/>
                <a:cs typeface="Consolas"/>
              </a:rPr>
              <a:t>..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two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directories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800" spc="-3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cd</a:t>
            </a:r>
            <a:r>
              <a:rPr sz="2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../../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You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../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1825751"/>
            <a:ext cx="801623" cy="419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" y="2857500"/>
            <a:ext cx="801624" cy="419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" y="3889247"/>
            <a:ext cx="801624" cy="419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6256" y="1618045"/>
            <a:ext cx="2894338" cy="36425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28604" y="4657344"/>
            <a:ext cx="678180" cy="4591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064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35"/>
              </a:spcBef>
            </a:pPr>
            <a:r>
              <a:rPr sz="1400" b="1" spc="-20" dirty="0">
                <a:solidFill>
                  <a:srgbClr val="FF0000"/>
                </a:solidFill>
                <a:latin typeface="Calibri"/>
                <a:cs typeface="Calibri"/>
              </a:rPr>
              <a:t>user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03325">
              <a:lnSpc>
                <a:spcPct val="100000"/>
              </a:lnSpc>
              <a:spcBef>
                <a:spcPts val="105"/>
              </a:spcBef>
            </a:pPr>
            <a:r>
              <a:rPr dirty="0"/>
              <a:t>Getting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most</a:t>
            </a:r>
            <a:r>
              <a:rPr spc="-5" dirty="0"/>
              <a:t> </a:t>
            </a:r>
            <a:r>
              <a:rPr dirty="0"/>
              <a:t>out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this</a:t>
            </a:r>
            <a:r>
              <a:rPr spc="-5" dirty="0"/>
              <a:t> </a:t>
            </a:r>
            <a:r>
              <a:rPr spc="-10" dirty="0"/>
              <a:t>course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276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/>
              <a:t>Start</a:t>
            </a:r>
            <a:r>
              <a:rPr sz="2800" spc="-85" dirty="0"/>
              <a:t> </a:t>
            </a:r>
            <a:r>
              <a:rPr sz="2800" dirty="0"/>
              <a:t>the</a:t>
            </a:r>
            <a:r>
              <a:rPr sz="2800" spc="-70" dirty="0"/>
              <a:t> </a:t>
            </a:r>
            <a:r>
              <a:rPr sz="2800" dirty="0"/>
              <a:t>homework</a:t>
            </a:r>
            <a:r>
              <a:rPr sz="2800" spc="-70" dirty="0"/>
              <a:t> </a:t>
            </a:r>
            <a:r>
              <a:rPr sz="2800" spc="-10" dirty="0"/>
              <a:t>EARLY</a:t>
            </a:r>
            <a:endParaRPr sz="2800"/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/>
              <a:t>Collaborate</a:t>
            </a:r>
            <a:endParaRPr sz="2800"/>
          </a:p>
          <a:p>
            <a:pPr marL="527685" indent="-515620">
              <a:lnSpc>
                <a:spcPts val="319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/>
              <a:t>Use</a:t>
            </a:r>
            <a:r>
              <a:rPr sz="2800" spc="-85" dirty="0"/>
              <a:t> </a:t>
            </a:r>
            <a:r>
              <a:rPr sz="2800" dirty="0"/>
              <a:t>your</a:t>
            </a:r>
            <a:r>
              <a:rPr sz="2800" spc="-75" dirty="0"/>
              <a:t> </a:t>
            </a:r>
            <a:r>
              <a:rPr sz="2800" dirty="0"/>
              <a:t>resources</a:t>
            </a:r>
            <a:r>
              <a:rPr sz="2800" spc="-50" dirty="0"/>
              <a:t> </a:t>
            </a:r>
            <a:r>
              <a:rPr sz="2800" dirty="0"/>
              <a:t>–</a:t>
            </a:r>
            <a:r>
              <a:rPr sz="2800" spc="-80" dirty="0"/>
              <a:t> </a:t>
            </a:r>
            <a:r>
              <a:rPr sz="2800" dirty="0"/>
              <a:t>TAs,</a:t>
            </a:r>
            <a:r>
              <a:rPr sz="2800" spc="-70" dirty="0"/>
              <a:t> </a:t>
            </a:r>
            <a:r>
              <a:rPr sz="2800" dirty="0"/>
              <a:t>professors,</a:t>
            </a:r>
            <a:r>
              <a:rPr sz="2800" spc="-60" dirty="0"/>
              <a:t> </a:t>
            </a:r>
            <a:r>
              <a:rPr sz="2800" dirty="0"/>
              <a:t>labmates,</a:t>
            </a:r>
            <a:r>
              <a:rPr sz="2800" spc="-80" dirty="0"/>
              <a:t> </a:t>
            </a:r>
            <a:r>
              <a:rPr sz="2800" dirty="0"/>
              <a:t>Piazza</a:t>
            </a:r>
            <a:r>
              <a:rPr sz="2800" spc="-80" dirty="0"/>
              <a:t> </a:t>
            </a:r>
            <a:r>
              <a:rPr sz="2800" spc="-10" dirty="0"/>
              <a:t>discussions,</a:t>
            </a:r>
            <a:endParaRPr sz="2800"/>
          </a:p>
          <a:p>
            <a:pPr marL="527685">
              <a:lnSpc>
                <a:spcPts val="3190"/>
              </a:lnSpc>
            </a:pP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internet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8590" y="308228"/>
            <a:ext cx="4274185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198245" marR="5080" indent="-1186180">
              <a:lnSpc>
                <a:spcPts val="4760"/>
              </a:lnSpc>
              <a:spcBef>
                <a:spcPts val="695"/>
              </a:spcBef>
            </a:pPr>
            <a:r>
              <a:rPr dirty="0"/>
              <a:t>Making</a:t>
            </a:r>
            <a:r>
              <a:rPr spc="-15" dirty="0"/>
              <a:t> </a:t>
            </a:r>
            <a:r>
              <a:rPr spc="-10" dirty="0"/>
              <a:t>directories (</a:t>
            </a:r>
            <a:r>
              <a:rPr b="1" spc="-10" dirty="0">
                <a:solidFill>
                  <a:srgbClr val="6F2F9F"/>
                </a:solidFill>
                <a:latin typeface="Consolas"/>
                <a:cs typeface="Consolas"/>
              </a:rPr>
              <a:t>mkdir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27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/>
              <a:t>To</a:t>
            </a:r>
            <a:r>
              <a:rPr sz="2800" spc="-30" dirty="0"/>
              <a:t> </a:t>
            </a:r>
            <a:r>
              <a:rPr sz="2800" dirty="0"/>
              <a:t>make</a:t>
            </a:r>
            <a:r>
              <a:rPr sz="2800" spc="-35" dirty="0"/>
              <a:t> </a:t>
            </a:r>
            <a:r>
              <a:rPr sz="2800" dirty="0"/>
              <a:t>a</a:t>
            </a:r>
            <a:r>
              <a:rPr sz="2800" spc="-25" dirty="0"/>
              <a:t> </a:t>
            </a:r>
            <a:r>
              <a:rPr sz="2800" spc="-10" dirty="0"/>
              <a:t>directory</a:t>
            </a:r>
            <a:endParaRPr sz="2800"/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800" spc="-7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mkdir</a:t>
            </a:r>
            <a:r>
              <a:rPr sz="28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onsolas"/>
                <a:cs typeface="Consolas"/>
              </a:rPr>
              <a:t>&lt;new_directory_name&gt;</a:t>
            </a:r>
            <a:endParaRPr sz="2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65"/>
              </a:spcBef>
            </a:pPr>
            <a:r>
              <a:rPr sz="2800" spc="-10" dirty="0"/>
              <a:t>where</a:t>
            </a:r>
            <a:endParaRPr sz="2800"/>
          </a:p>
          <a:p>
            <a:pPr marL="1384300">
              <a:lnSpc>
                <a:spcPct val="100000"/>
              </a:lnSpc>
              <a:spcBef>
                <a:spcPts val="165"/>
              </a:spcBef>
            </a:pPr>
            <a:r>
              <a:rPr sz="2800" spc="-30" dirty="0">
                <a:solidFill>
                  <a:srgbClr val="FF0000"/>
                </a:solidFill>
                <a:latin typeface="Consolas"/>
                <a:cs typeface="Consolas"/>
              </a:rPr>
              <a:t>&lt;new_directory_name&gt;</a:t>
            </a:r>
            <a:r>
              <a:rPr sz="2800" spc="-86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800" dirty="0"/>
              <a:t>=</a:t>
            </a:r>
            <a:r>
              <a:rPr sz="2800" spc="-40" dirty="0"/>
              <a:t> </a:t>
            </a:r>
            <a:r>
              <a:rPr sz="2800" dirty="0"/>
              <a:t>name of</a:t>
            </a:r>
            <a:r>
              <a:rPr sz="2800" spc="-20" dirty="0"/>
              <a:t> </a:t>
            </a:r>
            <a:r>
              <a:rPr sz="2800" dirty="0"/>
              <a:t>the</a:t>
            </a:r>
            <a:r>
              <a:rPr sz="2800" spc="-5" dirty="0"/>
              <a:t> </a:t>
            </a:r>
            <a:r>
              <a:rPr sz="2800" dirty="0"/>
              <a:t>directory</a:t>
            </a:r>
            <a:r>
              <a:rPr sz="2800" spc="-10" dirty="0"/>
              <a:t> </a:t>
            </a:r>
            <a:r>
              <a:rPr sz="2800" dirty="0"/>
              <a:t>to</a:t>
            </a:r>
            <a:r>
              <a:rPr sz="2800" spc="-15" dirty="0"/>
              <a:t> </a:t>
            </a:r>
            <a:r>
              <a:rPr sz="2800" spc="-10" dirty="0"/>
              <a:t>create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/>
              <a:t>mkdir</a:t>
            </a:r>
            <a:r>
              <a:rPr sz="2800" spc="-60" dirty="0"/>
              <a:t> </a:t>
            </a:r>
            <a:r>
              <a:rPr sz="2800" dirty="0"/>
              <a:t>stands</a:t>
            </a:r>
            <a:r>
              <a:rPr sz="2800" spc="-35" dirty="0"/>
              <a:t> </a:t>
            </a:r>
            <a:r>
              <a:rPr sz="2800" dirty="0"/>
              <a:t>for</a:t>
            </a:r>
            <a:r>
              <a:rPr sz="2800" spc="-95" dirty="0"/>
              <a:t> </a:t>
            </a:r>
            <a:r>
              <a:rPr sz="2800" dirty="0">
                <a:solidFill>
                  <a:srgbClr val="FDC305"/>
                </a:solidFill>
              </a:rPr>
              <a:t>m</a:t>
            </a:r>
            <a:r>
              <a:rPr sz="2800" dirty="0"/>
              <a:t>a</a:t>
            </a:r>
            <a:r>
              <a:rPr sz="2800" dirty="0">
                <a:solidFill>
                  <a:srgbClr val="FDC305"/>
                </a:solidFill>
              </a:rPr>
              <a:t>k</a:t>
            </a:r>
            <a:r>
              <a:rPr sz="2800" dirty="0"/>
              <a:t>e</a:t>
            </a:r>
            <a:r>
              <a:rPr sz="2800" spc="-70" dirty="0"/>
              <a:t> </a:t>
            </a:r>
            <a:r>
              <a:rPr sz="2800" spc="-10" dirty="0">
                <a:solidFill>
                  <a:srgbClr val="FDC305"/>
                </a:solidFill>
              </a:rPr>
              <a:t>dir</a:t>
            </a:r>
            <a:r>
              <a:rPr sz="2800" spc="-10" dirty="0"/>
              <a:t>ectory</a:t>
            </a:r>
            <a:endParaRPr sz="2800"/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/>
              <a:t>Do</a:t>
            </a:r>
            <a:r>
              <a:rPr sz="2800" spc="-40" dirty="0"/>
              <a:t> </a:t>
            </a:r>
            <a:r>
              <a:rPr sz="2800" dirty="0"/>
              <a:t>not</a:t>
            </a:r>
            <a:r>
              <a:rPr sz="2800" spc="-40" dirty="0"/>
              <a:t> </a:t>
            </a:r>
            <a:r>
              <a:rPr sz="2800" dirty="0"/>
              <a:t>use</a:t>
            </a:r>
            <a:r>
              <a:rPr sz="2800" spc="-40" dirty="0"/>
              <a:t> </a:t>
            </a:r>
            <a:r>
              <a:rPr sz="2800" dirty="0"/>
              <a:t>spaces</a:t>
            </a:r>
            <a:r>
              <a:rPr sz="2800" spc="-30" dirty="0"/>
              <a:t> </a:t>
            </a:r>
            <a:r>
              <a:rPr sz="2800" dirty="0"/>
              <a:t>or</a:t>
            </a:r>
            <a:r>
              <a:rPr sz="2800" spc="-45" dirty="0"/>
              <a:t> </a:t>
            </a:r>
            <a:r>
              <a:rPr sz="2800" dirty="0"/>
              <a:t>“</a:t>
            </a:r>
            <a:r>
              <a:rPr sz="2800" dirty="0">
                <a:latin typeface="Consolas"/>
                <a:cs typeface="Consolas"/>
              </a:rPr>
              <a:t>/</a:t>
            </a:r>
            <a:r>
              <a:rPr sz="2800" dirty="0"/>
              <a:t>”</a:t>
            </a:r>
            <a:r>
              <a:rPr sz="2800" spc="-50" dirty="0"/>
              <a:t> </a:t>
            </a:r>
            <a:r>
              <a:rPr sz="2800" dirty="0"/>
              <a:t>in</a:t>
            </a:r>
            <a:r>
              <a:rPr sz="2800" spc="-55" dirty="0"/>
              <a:t> </a:t>
            </a:r>
            <a:r>
              <a:rPr sz="2800" dirty="0"/>
              <a:t>directory</a:t>
            </a:r>
            <a:r>
              <a:rPr sz="2800" spc="-35" dirty="0"/>
              <a:t> </a:t>
            </a:r>
            <a:r>
              <a:rPr sz="2800" dirty="0"/>
              <a:t>or</a:t>
            </a:r>
            <a:r>
              <a:rPr sz="2800" spc="-60" dirty="0"/>
              <a:t> </a:t>
            </a:r>
            <a:r>
              <a:rPr sz="2800" dirty="0"/>
              <a:t>file</a:t>
            </a:r>
            <a:r>
              <a:rPr sz="2800" spc="-50" dirty="0"/>
              <a:t> </a:t>
            </a:r>
            <a:r>
              <a:rPr sz="2800" spc="-10" dirty="0"/>
              <a:t>names</a:t>
            </a:r>
            <a:endParaRPr sz="28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25" y="4229100"/>
            <a:ext cx="493992" cy="5562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Exercise:</a:t>
            </a:r>
            <a:r>
              <a:rPr spc="-30" dirty="0"/>
              <a:t> </a:t>
            </a:r>
            <a:r>
              <a:rPr dirty="0"/>
              <a:t>create</a:t>
            </a:r>
            <a:r>
              <a:rPr spc="-10" dirty="0"/>
              <a:t> </a:t>
            </a:r>
            <a:r>
              <a:rPr dirty="0"/>
              <a:t>some</a:t>
            </a:r>
            <a:r>
              <a:rPr spc="-20" dirty="0"/>
              <a:t> </a:t>
            </a:r>
            <a:r>
              <a:rPr spc="-10" dirty="0"/>
              <a:t>directories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5205"/>
            <a:ext cx="6887845" cy="390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Try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create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directory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structure: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Hints</a:t>
            </a:r>
            <a:endParaRPr sz="2800">
              <a:latin typeface="Calibri"/>
              <a:cs typeface="Calibri"/>
            </a:endParaRPr>
          </a:p>
          <a:p>
            <a:pPr marL="241300" marR="370205" indent="-228600">
              <a:lnSpc>
                <a:spcPts val="301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onsolas"/>
                <a:cs typeface="Consolas"/>
              </a:rPr>
              <a:t>pwd</a:t>
            </a:r>
            <a:r>
              <a:rPr sz="2800" spc="-894" dirty="0"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determine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directory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  <a:p>
            <a:pPr marL="241300" marR="731520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5" dirty="0">
                <a:latin typeface="Consolas"/>
                <a:cs typeface="Consolas"/>
              </a:rPr>
              <a:t>cd</a:t>
            </a:r>
            <a:r>
              <a:rPr sz="2800" spc="-894" dirty="0"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navigate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through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 structure.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onsolas"/>
                <a:cs typeface="Consolas"/>
              </a:rPr>
              <a:t>mkdir</a:t>
            </a:r>
            <a:r>
              <a:rPr sz="2800" spc="-894" dirty="0"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directories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1428560" cy="9946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2440" y="1494347"/>
            <a:ext cx="2683763" cy="51480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21944"/>
            <a:ext cx="10058400" cy="66136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4265" y="308228"/>
            <a:ext cx="336296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04595" marR="5080" indent="-1192530">
              <a:lnSpc>
                <a:spcPts val="4760"/>
              </a:lnSpc>
              <a:spcBef>
                <a:spcPts val="695"/>
              </a:spcBef>
            </a:pPr>
            <a:r>
              <a:rPr dirty="0"/>
              <a:t>Copying</a:t>
            </a:r>
            <a:r>
              <a:rPr spc="-20" dirty="0"/>
              <a:t> </a:t>
            </a:r>
            <a:r>
              <a:rPr spc="-10" dirty="0"/>
              <a:t>things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cp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89227"/>
            <a:ext cx="10672445" cy="47269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create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i="1" spc="-20" dirty="0">
                <a:latin typeface="Calibri"/>
                <a:cs typeface="Calibri"/>
              </a:rPr>
              <a:t>file</a:t>
            </a:r>
            <a:endParaRPr sz="2200">
              <a:latin typeface="Calibri"/>
              <a:cs typeface="Calibri"/>
            </a:endParaRPr>
          </a:p>
          <a:p>
            <a:pPr marR="4040504" algn="r">
              <a:lnSpc>
                <a:spcPct val="100000"/>
              </a:lnSpc>
              <a:spcBef>
                <a:spcPts val="735"/>
              </a:spcBef>
            </a:pPr>
            <a:r>
              <a:rPr sz="22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200" spc="-3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0000FF"/>
                </a:solidFill>
                <a:latin typeface="Consolas"/>
                <a:cs typeface="Consolas"/>
              </a:rPr>
              <a:t>cp</a:t>
            </a:r>
            <a:r>
              <a:rPr sz="22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0000FF"/>
                </a:solidFill>
                <a:latin typeface="Consolas"/>
                <a:cs typeface="Consolas"/>
              </a:rPr>
              <a:t>–i</a:t>
            </a:r>
            <a:r>
              <a:rPr sz="22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r>
              <a:rPr sz="2200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olas"/>
                <a:cs typeface="Consolas"/>
              </a:rPr>
              <a:t>&lt;copy_of_filename&gt;</a:t>
            </a:r>
            <a:endParaRPr sz="22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45"/>
              </a:spcBef>
            </a:pPr>
            <a:r>
              <a:rPr sz="2200" spc="-10" dirty="0">
                <a:latin typeface="Calibri"/>
                <a:cs typeface="Calibri"/>
              </a:rPr>
              <a:t>where</a:t>
            </a:r>
            <a:endParaRPr sz="22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25"/>
              </a:spcBef>
              <a:tabLst>
                <a:tab pos="3254375" algn="l"/>
              </a:tabLst>
            </a:pPr>
            <a:r>
              <a:rPr sz="2200" spc="-2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r>
              <a:rPr sz="2200" spc="-6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spc="-60" dirty="0">
                <a:latin typeface="Calibri"/>
                <a:cs typeface="Calibri"/>
              </a:rPr>
              <a:t>=</a:t>
            </a:r>
            <a:r>
              <a:rPr sz="2200" dirty="0">
                <a:latin typeface="Calibri"/>
                <a:cs typeface="Calibri"/>
              </a:rPr>
              <a:t>	file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want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copy</a:t>
            </a:r>
            <a:endParaRPr sz="2200">
              <a:latin typeface="Calibri"/>
              <a:cs typeface="Calibri"/>
            </a:endParaRPr>
          </a:p>
          <a:p>
            <a:pPr marR="4062729" algn="r">
              <a:lnSpc>
                <a:spcPct val="100000"/>
              </a:lnSpc>
              <a:spcBef>
                <a:spcPts val="240"/>
              </a:spcBef>
            </a:pPr>
            <a:r>
              <a:rPr sz="2200" spc="-20" dirty="0">
                <a:solidFill>
                  <a:srgbClr val="FF0000"/>
                </a:solidFill>
                <a:latin typeface="Consolas"/>
                <a:cs typeface="Consolas"/>
              </a:rPr>
              <a:t>&lt;copy_of_filename&gt;</a:t>
            </a:r>
            <a:r>
              <a:rPr sz="2200" spc="-7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copied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file</a:t>
            </a:r>
            <a:endParaRPr sz="2200">
              <a:latin typeface="Calibri"/>
              <a:cs typeface="Calibri"/>
            </a:endParaRPr>
          </a:p>
          <a:p>
            <a:pPr marL="1384300" marR="5080">
              <a:lnSpc>
                <a:spcPts val="238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-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flag</a:t>
            </a:r>
            <a:r>
              <a:rPr sz="22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safety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feature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overwrite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already exists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create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35"/>
              </a:spcBef>
            </a:pPr>
            <a:r>
              <a:rPr sz="22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200" spc="-4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0000FF"/>
                </a:solidFill>
                <a:latin typeface="Consolas"/>
                <a:cs typeface="Consolas"/>
              </a:rPr>
              <a:t>cp</a:t>
            </a:r>
            <a:r>
              <a:rPr sz="2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sz="22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22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FF0000"/>
                </a:solidFill>
                <a:latin typeface="Consolas"/>
                <a:cs typeface="Consolas"/>
              </a:rPr>
              <a:t>&lt;directory&gt;</a:t>
            </a:r>
            <a:r>
              <a:rPr sz="22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olas"/>
                <a:cs typeface="Consolas"/>
              </a:rPr>
              <a:t>&lt;copy_of_directory&gt;</a:t>
            </a:r>
            <a:endParaRPr sz="22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45"/>
              </a:spcBef>
            </a:pPr>
            <a:r>
              <a:rPr sz="2200" spc="-10" dirty="0">
                <a:latin typeface="Calibri"/>
                <a:cs typeface="Calibri"/>
              </a:rPr>
              <a:t>where</a:t>
            </a:r>
            <a:endParaRPr sz="22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29"/>
              </a:spcBef>
            </a:pPr>
            <a:r>
              <a:rPr sz="2200" dirty="0">
                <a:solidFill>
                  <a:srgbClr val="FF0000"/>
                </a:solidFill>
                <a:latin typeface="Consolas"/>
                <a:cs typeface="Consolas"/>
              </a:rPr>
              <a:t>&lt;directory&gt;</a:t>
            </a:r>
            <a:r>
              <a:rPr sz="2200" spc="-7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directory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want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copy</a:t>
            </a:r>
            <a:endParaRPr sz="22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40"/>
              </a:spcBef>
            </a:pPr>
            <a:r>
              <a:rPr sz="2200" dirty="0">
                <a:solidFill>
                  <a:srgbClr val="FF0000"/>
                </a:solidFill>
                <a:latin typeface="Consolas"/>
                <a:cs typeface="Consolas"/>
              </a:rPr>
              <a:t>&lt;copy_of_directory&gt;</a:t>
            </a:r>
            <a:r>
              <a:rPr sz="2200" spc="-1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copied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794" y="6219850"/>
            <a:ext cx="83826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-</a:t>
            </a:r>
            <a:r>
              <a:rPr sz="2200" dirty="0">
                <a:latin typeface="Calibri"/>
                <a:cs typeface="Calibri"/>
              </a:rPr>
              <a:t>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flag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required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copy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directory’s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files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subdirectories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3497" y="308228"/>
            <a:ext cx="498221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014855" marR="5080" indent="-2002789">
              <a:lnSpc>
                <a:spcPts val="4760"/>
              </a:lnSpc>
              <a:spcBef>
                <a:spcPts val="695"/>
              </a:spcBef>
            </a:pPr>
            <a:r>
              <a:rPr dirty="0"/>
              <a:t>Copying</a:t>
            </a:r>
            <a:r>
              <a:rPr spc="-35" dirty="0"/>
              <a:t> </a:t>
            </a:r>
            <a:r>
              <a:rPr dirty="0"/>
              <a:t>things</a:t>
            </a:r>
            <a:r>
              <a:rPr spc="-10" dirty="0"/>
              <a:t> (cont.)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cp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85264"/>
            <a:ext cx="8579485" cy="25876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cp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files/directories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keep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name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same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cp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–i</a:t>
            </a:r>
            <a:r>
              <a:rPr sz="2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r>
              <a:rPr sz="2400" spc="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endParaRPr sz="2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00"/>
              </a:spcBef>
              <a:tabLst>
                <a:tab pos="3425190" algn="l"/>
              </a:tabLst>
            </a:pP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r>
              <a:rPr sz="2400" spc="-68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r>
              <a:rPr sz="2400" dirty="0">
                <a:latin typeface="Calibri"/>
                <a:cs typeface="Calibri"/>
              </a:rPr>
              <a:t>	file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copy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shortcut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same 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directories, just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remember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include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flag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2057400"/>
            <a:ext cx="801624" cy="419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667510">
              <a:lnSpc>
                <a:spcPct val="100000"/>
              </a:lnSpc>
              <a:spcBef>
                <a:spcPts val="105"/>
              </a:spcBef>
            </a:pPr>
            <a:r>
              <a:rPr dirty="0"/>
              <a:t>Exercise:</a:t>
            </a:r>
            <a:r>
              <a:rPr spc="-35" dirty="0"/>
              <a:t> </a:t>
            </a:r>
            <a:r>
              <a:rPr dirty="0"/>
              <a:t>copying</a:t>
            </a:r>
            <a:r>
              <a:rPr spc="-30" dirty="0"/>
              <a:t> </a:t>
            </a:r>
            <a:r>
              <a:rPr spc="-10" dirty="0"/>
              <a:t>things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017"/>
            <a:ext cx="9881870" cy="8343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10"/>
              </a:lnSpc>
              <a:spcBef>
                <a:spcPts val="484"/>
              </a:spcBef>
              <a:tabLst>
                <a:tab pos="2381885" algn="l"/>
              </a:tabLst>
            </a:pPr>
            <a:r>
              <a:rPr sz="2800" dirty="0">
                <a:latin typeface="Calibri"/>
                <a:cs typeface="Calibri"/>
              </a:rPr>
              <a:t>Copy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onsolas"/>
                <a:cs typeface="Consolas"/>
              </a:rPr>
              <a:t>/home/assignments/assignment1/</a:t>
            </a:r>
            <a:r>
              <a:rPr sz="2800" b="1" spc="-10" dirty="0">
                <a:solidFill>
                  <a:srgbClr val="6F2F9F"/>
                </a:solidFill>
                <a:latin typeface="Consolas"/>
                <a:cs typeface="Consolas"/>
              </a:rPr>
              <a:t>README.txt</a:t>
            </a:r>
            <a:r>
              <a:rPr sz="2800" b="1" spc="-22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 </a:t>
            </a:r>
            <a:r>
              <a:rPr sz="2800" dirty="0">
                <a:latin typeface="Calibri"/>
                <a:cs typeface="Calibri"/>
              </a:rPr>
              <a:t>work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directory.</a:t>
            </a:r>
            <a:r>
              <a:rPr sz="2800" dirty="0">
                <a:latin typeface="Calibri"/>
                <a:cs typeface="Calibri"/>
              </a:rPr>
              <a:t>	Keep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name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1428560" cy="9946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404" y="308228"/>
            <a:ext cx="571373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378075" marR="5080" indent="-2366010">
              <a:lnSpc>
                <a:spcPts val="4760"/>
              </a:lnSpc>
              <a:spcBef>
                <a:spcPts val="695"/>
              </a:spcBef>
            </a:pPr>
            <a:r>
              <a:rPr dirty="0"/>
              <a:t>Renaming/moving</a:t>
            </a:r>
            <a:r>
              <a:rPr spc="-20" dirty="0"/>
              <a:t> </a:t>
            </a:r>
            <a:r>
              <a:rPr spc="-10" dirty="0"/>
              <a:t>things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mv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1593"/>
            <a:ext cx="9397365" cy="263779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rename/move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file/directory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mv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-i</a:t>
            </a:r>
            <a:r>
              <a:rPr sz="2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&lt;original_filename&gt;</a:t>
            </a:r>
            <a:r>
              <a:rPr sz="2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&lt;new_filename&gt;</a:t>
            </a:r>
            <a:endParaRPr sz="2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&lt;original_filename&gt;</a:t>
            </a:r>
            <a:r>
              <a:rPr sz="2400" spc="-7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file/dir you want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rename</a:t>
            </a:r>
            <a:endParaRPr sz="24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19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&lt;new_filename&gt;</a:t>
            </a:r>
            <a:r>
              <a:rPr sz="2400" spc="-7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 you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want 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2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mv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files/directories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414" y="308228"/>
            <a:ext cx="5567045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152015" marR="5080" indent="-2139950">
              <a:lnSpc>
                <a:spcPts val="4760"/>
              </a:lnSpc>
              <a:spcBef>
                <a:spcPts val="695"/>
              </a:spcBef>
            </a:pPr>
            <a:r>
              <a:rPr dirty="0"/>
              <a:t>Printing</a:t>
            </a:r>
            <a:r>
              <a:rPr spc="-10" dirty="0"/>
              <a:t> </a:t>
            </a:r>
            <a:r>
              <a:rPr dirty="0"/>
              <a:t>contents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files (</a:t>
            </a:r>
            <a:r>
              <a:rPr b="1" spc="-10" dirty="0">
                <a:solidFill>
                  <a:srgbClr val="6F2F9F"/>
                </a:solidFill>
                <a:latin typeface="Consolas"/>
                <a:cs typeface="Consolas"/>
              </a:rPr>
              <a:t>cat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1593"/>
            <a:ext cx="7167245" cy="42722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-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cat</a:t>
            </a:r>
            <a:r>
              <a:rPr sz="24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endParaRPr sz="2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&lt;filename&gt;</a:t>
            </a:r>
            <a:r>
              <a:rPr sz="2400" spc="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 want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print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cat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cat</a:t>
            </a:r>
            <a:r>
              <a:rPr sz="2400" dirty="0">
                <a:latin typeface="Calibri"/>
                <a:cs typeface="Calibri"/>
              </a:rPr>
              <a:t>enate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screen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useful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commands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files: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spc="-20" dirty="0">
                <a:solidFill>
                  <a:srgbClr val="6F2F9F"/>
                </a:solidFill>
                <a:latin typeface="Consolas"/>
                <a:cs typeface="Consolas"/>
              </a:rPr>
              <a:t>more</a:t>
            </a:r>
            <a:endParaRPr sz="2400">
              <a:latin typeface="Consolas"/>
              <a:cs typeface="Consolas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spc="-20" dirty="0">
                <a:solidFill>
                  <a:srgbClr val="6F2F9F"/>
                </a:solidFill>
                <a:latin typeface="Consolas"/>
                <a:cs typeface="Consolas"/>
              </a:rPr>
              <a:t>less</a:t>
            </a:r>
            <a:endParaRPr sz="2400">
              <a:latin typeface="Consolas"/>
              <a:cs typeface="Consolas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spc="-20" dirty="0">
                <a:solidFill>
                  <a:srgbClr val="6F2F9F"/>
                </a:solidFill>
                <a:latin typeface="Consolas"/>
                <a:cs typeface="Consolas"/>
              </a:rPr>
              <a:t>head</a:t>
            </a:r>
            <a:endParaRPr sz="2400">
              <a:latin typeface="Consolas"/>
              <a:cs typeface="Consolas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spc="-20" dirty="0">
                <a:solidFill>
                  <a:srgbClr val="6F2F9F"/>
                </a:solidFill>
                <a:latin typeface="Consolas"/>
                <a:cs typeface="Consolas"/>
              </a:rPr>
              <a:t>tail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3494" y="308228"/>
            <a:ext cx="352552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85240" marR="5080" indent="-1273175">
              <a:lnSpc>
                <a:spcPts val="4760"/>
              </a:lnSpc>
              <a:spcBef>
                <a:spcPts val="695"/>
              </a:spcBef>
            </a:pPr>
            <a:r>
              <a:rPr dirty="0"/>
              <a:t>Deleting</a:t>
            </a:r>
            <a:r>
              <a:rPr spc="-10" dirty="0"/>
              <a:t> Things </a:t>
            </a:r>
            <a:r>
              <a:rPr spc="-20" dirty="0"/>
              <a:t>(</a:t>
            </a:r>
            <a:r>
              <a:rPr b="1" spc="-20" dirty="0">
                <a:solidFill>
                  <a:srgbClr val="6F2F9F"/>
                </a:solidFill>
                <a:latin typeface="Consolas"/>
                <a:cs typeface="Consolas"/>
              </a:rPr>
              <a:t>rm</a:t>
            </a:r>
            <a:r>
              <a:rPr spc="-2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72594"/>
            <a:ext cx="7324725" cy="30295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To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file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300" dirty="0">
                <a:solidFill>
                  <a:srgbClr val="FF6600"/>
                </a:solidFill>
                <a:latin typeface="Consolas"/>
                <a:cs typeface="Consolas"/>
              </a:rPr>
              <a:t>$ </a:t>
            </a:r>
            <a:r>
              <a:rPr sz="2300" dirty="0">
                <a:solidFill>
                  <a:srgbClr val="0000FF"/>
                </a:solidFill>
                <a:latin typeface="Consolas"/>
                <a:cs typeface="Consolas"/>
              </a:rPr>
              <a:t>rm</a:t>
            </a:r>
            <a:r>
              <a:rPr sz="23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Consolas"/>
                <a:cs typeface="Consolas"/>
              </a:rPr>
              <a:t>&lt;file_to_delete&gt;</a:t>
            </a:r>
            <a:endParaRPr sz="23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434"/>
              </a:spcBef>
            </a:pPr>
            <a:r>
              <a:rPr sz="2600" spc="-10" dirty="0">
                <a:latin typeface="Calibri"/>
                <a:cs typeface="Calibri"/>
              </a:rPr>
              <a:t>where</a:t>
            </a:r>
            <a:endParaRPr sz="26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50"/>
              </a:spcBef>
            </a:pPr>
            <a:r>
              <a:rPr sz="1950" spc="-25" dirty="0">
                <a:solidFill>
                  <a:srgbClr val="FF0000"/>
                </a:solidFill>
                <a:latin typeface="Consolas"/>
                <a:cs typeface="Consolas"/>
              </a:rPr>
              <a:t>&lt;file_to_delete&gt;</a:t>
            </a:r>
            <a:r>
              <a:rPr sz="1950" spc="-68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50" dirty="0">
                <a:latin typeface="Calibri"/>
                <a:cs typeface="Calibri"/>
              </a:rPr>
              <a:t>=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name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of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file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you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want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to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delete</a:t>
            </a:r>
            <a:endParaRPr sz="19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To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delete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directory</a:t>
            </a:r>
            <a:endParaRPr sz="26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300" dirty="0">
                <a:solidFill>
                  <a:srgbClr val="FF6600"/>
                </a:solidFill>
                <a:latin typeface="Consolas"/>
                <a:cs typeface="Consolas"/>
              </a:rPr>
              <a:t>$ </a:t>
            </a:r>
            <a:r>
              <a:rPr sz="2300" dirty="0">
                <a:solidFill>
                  <a:srgbClr val="0000FF"/>
                </a:solidFill>
                <a:latin typeface="Consolas"/>
                <a:cs typeface="Consolas"/>
              </a:rPr>
              <a:t>rm –r -i</a:t>
            </a:r>
            <a:r>
              <a:rPr sz="23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Consolas"/>
                <a:cs typeface="Consolas"/>
              </a:rPr>
              <a:t>&lt;directory_to_delete&gt;</a:t>
            </a:r>
            <a:endParaRPr sz="23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420"/>
              </a:spcBef>
            </a:pPr>
            <a:r>
              <a:rPr sz="2600" spc="-10" dirty="0">
                <a:latin typeface="Calibri"/>
                <a:cs typeface="Calibri"/>
              </a:rPr>
              <a:t>where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651093"/>
            <a:ext cx="8597265" cy="7950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350"/>
              </a:spcBef>
            </a:pPr>
            <a:r>
              <a:rPr sz="1950" spc="-25" dirty="0">
                <a:solidFill>
                  <a:srgbClr val="FF0000"/>
                </a:solidFill>
                <a:latin typeface="Consolas"/>
                <a:cs typeface="Consolas"/>
              </a:rPr>
              <a:t>&lt;directory_to_delete&gt;</a:t>
            </a:r>
            <a:r>
              <a:rPr sz="1950" spc="-68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950" dirty="0">
                <a:latin typeface="Calibri"/>
                <a:cs typeface="Calibri"/>
              </a:rPr>
              <a:t>=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name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of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the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directory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you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want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to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delete</a:t>
            </a:r>
            <a:endParaRPr sz="19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rm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stands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DC305"/>
                </a:solidFill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FDC305"/>
                </a:solidFill>
                <a:latin typeface="Calibri"/>
                <a:cs typeface="Calibri"/>
              </a:rPr>
              <a:t>m</a:t>
            </a:r>
            <a:r>
              <a:rPr sz="2600" dirty="0">
                <a:latin typeface="Calibri"/>
                <a:cs typeface="Calibri"/>
              </a:rPr>
              <a:t>ove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files/directories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5704" y="5631179"/>
            <a:ext cx="6261100" cy="1079500"/>
          </a:xfrm>
          <a:prstGeom prst="rect">
            <a:avLst/>
          </a:prstGeom>
          <a:solidFill>
            <a:srgbClr val="D63637"/>
          </a:solidFill>
        </p:spPr>
        <p:txBody>
          <a:bodyPr vert="horz" wrap="square" lIns="0" tIns="1168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IMPORTANT: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recycle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bin/trash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folder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Unix!!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5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something,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gone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forever.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5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careful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rm!!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18" y="5601818"/>
            <a:ext cx="987517" cy="11083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7130" y="5635345"/>
            <a:ext cx="987517" cy="11083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6759" y="2037588"/>
            <a:ext cx="487679" cy="4876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71026" y="2060575"/>
            <a:ext cx="256095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TIP: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Check</a:t>
            </a:r>
            <a:r>
              <a:rPr sz="200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that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you’re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going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to delete 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correct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files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by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first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testing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'ls'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then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committing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'rm'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422275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Logistics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1857501"/>
            <a:ext cx="9832340" cy="30899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55600" indent="-343535">
              <a:lnSpc>
                <a:spcPts val="3190"/>
              </a:lnSpc>
              <a:spcBef>
                <a:spcPts val="95"/>
              </a:spcBef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Office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Hours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Friday,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10:30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noon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(right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after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session)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Contact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TAs</a:t>
            </a:r>
            <a:r>
              <a:rPr sz="2800" spc="-2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812800" lvl="1" indent="-343535">
              <a:lnSpc>
                <a:spcPts val="3025"/>
              </a:lnSpc>
              <a:buSzPct val="7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questions: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Piazza</a:t>
            </a:r>
            <a:endParaRPr sz="2800">
              <a:latin typeface="Calibri"/>
              <a:cs typeface="Calibri"/>
            </a:endParaRPr>
          </a:p>
          <a:p>
            <a:pPr marL="812800" lvl="1" indent="-343535">
              <a:lnSpc>
                <a:spcPts val="2570"/>
              </a:lnSpc>
              <a:buSzPct val="75000"/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latin typeface="Calibri"/>
                <a:cs typeface="Calibri"/>
              </a:rPr>
              <a:t>Register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 4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credits</a:t>
            </a:r>
            <a:endParaRPr sz="2400" dirty="0">
              <a:latin typeface="Calibri"/>
              <a:cs typeface="Calibri"/>
            </a:endParaRPr>
          </a:p>
          <a:p>
            <a:pPr marL="355600" indent="-343535">
              <a:lnSpc>
                <a:spcPts val="3010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Course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website: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u="sng" spc="-10" dirty="0">
                <a:solidFill>
                  <a:srgbClr val="F59E00"/>
                </a:solidFill>
                <a:uFill>
                  <a:solidFill>
                    <a:srgbClr val="F59E00"/>
                  </a:solidFill>
                </a:uFill>
                <a:latin typeface="Calibri"/>
                <a:cs typeface="Calibri"/>
                <a:hlinkClick r:id="rId2"/>
              </a:rPr>
              <a:t>http://genetics.wustl.edu/bio5488/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libri"/>
                <a:cs typeface="Calibri"/>
              </a:rPr>
              <a:t>Bring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laptop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every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lab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ts val="3025"/>
              </a:lnSpc>
              <a:buClr>
                <a:srgbClr val="000000"/>
              </a:buClr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28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extensions</a:t>
            </a:r>
            <a:r>
              <a:rPr sz="2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homeworks</a:t>
            </a:r>
            <a:endParaRPr sz="2800" dirty="0">
              <a:latin typeface="Calibri"/>
              <a:cs typeface="Calibri"/>
            </a:endParaRPr>
          </a:p>
          <a:p>
            <a:pPr marL="355600" indent="-343535">
              <a:lnSpc>
                <a:spcPts val="3190"/>
              </a:lnSpc>
              <a:buSzPct val="64285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Late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penalty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50%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day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62369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Exercise:</a:t>
            </a:r>
            <a:r>
              <a:rPr spc="-35" dirty="0"/>
              <a:t> </a:t>
            </a:r>
            <a:r>
              <a:rPr dirty="0"/>
              <a:t>deleting</a:t>
            </a:r>
            <a:r>
              <a:rPr spc="-25" dirty="0"/>
              <a:t> </a:t>
            </a:r>
            <a:r>
              <a:rPr spc="-10" dirty="0"/>
              <a:t>things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017"/>
            <a:ext cx="9537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Delete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onsolas"/>
                <a:cs typeface="Consolas"/>
              </a:rPr>
              <a:t>test</a:t>
            </a:r>
            <a:r>
              <a:rPr sz="2800" spc="-905" dirty="0">
                <a:latin typeface="Consolas"/>
                <a:cs typeface="Consolas"/>
              </a:rPr>
              <a:t> </a:t>
            </a:r>
            <a:r>
              <a:rPr sz="2800" dirty="0">
                <a:latin typeface="Calibri"/>
                <a:cs typeface="Calibri"/>
              </a:rPr>
              <a:t>directory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created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previous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exercise.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1428560" cy="9946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776855">
              <a:lnSpc>
                <a:spcPct val="100000"/>
              </a:lnSpc>
              <a:spcBef>
                <a:spcPts val="105"/>
              </a:spcBef>
            </a:pPr>
            <a:r>
              <a:rPr dirty="0"/>
              <a:t>Saving</a:t>
            </a:r>
            <a:r>
              <a:rPr spc="-10" dirty="0"/>
              <a:t> </a:t>
            </a:r>
            <a:r>
              <a:rPr dirty="0"/>
              <a:t>output</a:t>
            </a:r>
            <a:r>
              <a:rPr spc="-5" dirty="0"/>
              <a:t> </a:t>
            </a:r>
            <a:r>
              <a:rPr dirty="0"/>
              <a:t>to</a:t>
            </a:r>
            <a:r>
              <a:rPr spc="-10" dirty="0"/>
              <a:t> 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709415"/>
            <a:ext cx="585216" cy="5852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58341" y="4984241"/>
            <a:ext cx="327660" cy="807720"/>
          </a:xfrm>
          <a:custGeom>
            <a:avLst/>
            <a:gdLst/>
            <a:ahLst/>
            <a:cxnLst/>
            <a:rect l="l" t="t" r="r" b="b"/>
            <a:pathLst>
              <a:path w="327660" h="807720">
                <a:moveTo>
                  <a:pt x="327580" y="807377"/>
                </a:moveTo>
                <a:lnTo>
                  <a:pt x="262861" y="804433"/>
                </a:lnTo>
                <a:lnTo>
                  <a:pt x="210659" y="791362"/>
                </a:lnTo>
                <a:lnTo>
                  <a:pt x="169170" y="770420"/>
                </a:lnTo>
                <a:lnTo>
                  <a:pt x="136588" y="743864"/>
                </a:lnTo>
                <a:lnTo>
                  <a:pt x="111109" y="713950"/>
                </a:lnTo>
                <a:lnTo>
                  <a:pt x="74235" y="653077"/>
                </a:lnTo>
                <a:lnTo>
                  <a:pt x="59229" y="626630"/>
                </a:lnTo>
                <a:lnTo>
                  <a:pt x="42296" y="573491"/>
                </a:lnTo>
                <a:lnTo>
                  <a:pt x="34791" y="531915"/>
                </a:lnTo>
                <a:lnTo>
                  <a:pt x="27955" y="482764"/>
                </a:lnTo>
                <a:lnTo>
                  <a:pt x="21810" y="427858"/>
                </a:lnTo>
                <a:lnTo>
                  <a:pt x="16379" y="369019"/>
                </a:lnTo>
                <a:lnTo>
                  <a:pt x="11684" y="308069"/>
                </a:lnTo>
                <a:lnTo>
                  <a:pt x="7745" y="246827"/>
                </a:lnTo>
                <a:lnTo>
                  <a:pt x="4586" y="187116"/>
                </a:lnTo>
                <a:lnTo>
                  <a:pt x="2227" y="130756"/>
                </a:lnTo>
                <a:lnTo>
                  <a:pt x="691" y="79570"/>
                </a:lnTo>
                <a:lnTo>
                  <a:pt x="0" y="35377"/>
                </a:lnTo>
                <a:lnTo>
                  <a:pt x="174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39" y="1775206"/>
            <a:ext cx="8524240" cy="41763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i="1" dirty="0">
                <a:latin typeface="Calibri"/>
                <a:cs typeface="Calibri"/>
              </a:rPr>
              <a:t>Save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&lt;cmd&gt;</a:t>
            </a:r>
            <a:r>
              <a:rPr sz="2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2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&lt;output_file&gt;</a:t>
            </a:r>
            <a:endParaRPr sz="24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22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&lt;cmd&gt;</a:t>
            </a:r>
            <a:r>
              <a:rPr sz="2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command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&lt;output_file&gt;</a:t>
            </a:r>
            <a:r>
              <a:rPr sz="2400" spc="-7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WARNING: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overwrite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exists!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i="1" dirty="0">
                <a:latin typeface="Calibri"/>
                <a:cs typeface="Calibri"/>
              </a:rPr>
              <a:t>Append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10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&lt;cmd&gt;</a:t>
            </a:r>
            <a:r>
              <a:rPr sz="2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&gt;&gt;</a:t>
            </a:r>
            <a:r>
              <a:rPr sz="24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&lt;output_file&gt;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100">
              <a:latin typeface="Consolas"/>
              <a:cs typeface="Consolas"/>
            </a:endParaRPr>
          </a:p>
          <a:p>
            <a:pPr marL="24130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There</a:t>
            </a:r>
            <a:r>
              <a:rPr sz="1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are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2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097" y="308228"/>
            <a:ext cx="759079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164840" marR="5080" indent="-3152775">
              <a:lnSpc>
                <a:spcPts val="4760"/>
              </a:lnSpc>
              <a:spcBef>
                <a:spcPts val="695"/>
              </a:spcBef>
            </a:pPr>
            <a:r>
              <a:rPr dirty="0"/>
              <a:t>Learning</a:t>
            </a:r>
            <a:r>
              <a:rPr spc="-10" dirty="0"/>
              <a:t> </a:t>
            </a:r>
            <a:r>
              <a:rPr dirty="0"/>
              <a:t>more about</a:t>
            </a:r>
            <a:r>
              <a:rPr spc="-1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command (</a:t>
            </a:r>
            <a:r>
              <a:rPr b="1" spc="-10" dirty="0">
                <a:solidFill>
                  <a:srgbClr val="6F2F9F"/>
                </a:solidFill>
                <a:latin typeface="Consolas"/>
                <a:cs typeface="Consolas"/>
              </a:rPr>
              <a:t>man</a:t>
            </a:r>
            <a:r>
              <a:rPr spc="-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5206"/>
            <a:ext cx="4909185" cy="20542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view 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command’s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documentation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6600"/>
                </a:solidFill>
                <a:latin typeface="Consolas"/>
                <a:cs typeface="Consolas"/>
              </a:rPr>
              <a:t>$</a:t>
            </a:r>
            <a:r>
              <a:rPr sz="2400" spc="5" dirty="0">
                <a:solidFill>
                  <a:srgbClr val="FF6600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0000FF"/>
                </a:solidFill>
                <a:latin typeface="Consolas"/>
                <a:cs typeface="Consolas"/>
              </a:rPr>
              <a:t>man</a:t>
            </a:r>
            <a:r>
              <a:rPr sz="24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nsolas"/>
                <a:cs typeface="Consolas"/>
              </a:rPr>
              <a:t>&lt;cmd&gt;</a:t>
            </a:r>
            <a:endParaRPr sz="24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220"/>
              </a:spcBef>
            </a:pPr>
            <a:r>
              <a:rPr sz="2400" spc="-10" dirty="0">
                <a:latin typeface="Calibri"/>
                <a:cs typeface="Calibri"/>
              </a:rPr>
              <a:t>where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FF0000"/>
                </a:solidFill>
                <a:latin typeface="Consolas"/>
                <a:cs typeface="Consolas"/>
              </a:rPr>
              <a:t>&lt;cmd&gt;</a:t>
            </a:r>
            <a:r>
              <a:rPr sz="2400" spc="-76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command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man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DC305"/>
                </a:solidFill>
                <a:latin typeface="Calibri"/>
                <a:cs typeface="Calibri"/>
              </a:rPr>
              <a:t>man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893642"/>
            <a:ext cx="2424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1944370" algn="l"/>
              </a:tabLst>
            </a:pPr>
            <a:r>
              <a:rPr sz="2400" dirty="0">
                <a:latin typeface="Calibri"/>
                <a:cs typeface="Calibri"/>
              </a:rPr>
              <a:t>Use </a:t>
            </a:r>
            <a:r>
              <a:rPr sz="2400" spc="-2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8748" y="3893642"/>
            <a:ext cx="56464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keys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scroll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through 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427601"/>
            <a:ext cx="4345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Type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Consolas"/>
                <a:cs typeface="Consolas"/>
              </a:rPr>
              <a:t>q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3886200"/>
            <a:ext cx="581025" cy="5425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86000" y="4024884"/>
            <a:ext cx="304800" cy="24257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ts val="1910"/>
              </a:lnSpc>
            </a:pPr>
            <a:r>
              <a:rPr sz="2000" b="1" dirty="0">
                <a:latin typeface="Calibri"/>
                <a:cs typeface="Calibri"/>
              </a:rPr>
              <a:t>↑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34511" y="3886200"/>
            <a:ext cx="581025" cy="542925"/>
            <a:chOff x="3334511" y="3886200"/>
            <a:chExt cx="581025" cy="5429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511" y="3886200"/>
              <a:ext cx="581025" cy="542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86911" y="4024884"/>
              <a:ext cx="304800" cy="242570"/>
            </a:xfrm>
            <a:custGeom>
              <a:avLst/>
              <a:gdLst/>
              <a:ahLst/>
              <a:cxnLst/>
              <a:rect l="l" t="t" r="r" b="b"/>
              <a:pathLst>
                <a:path w="304800" h="242570">
                  <a:moveTo>
                    <a:pt x="30480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304800" y="242315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 rot="10860000">
            <a:off x="3466537" y="4006553"/>
            <a:ext cx="346468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sz="2000" b="1" dirty="0">
                <a:latin typeface="Calibri"/>
                <a:cs typeface="Calibri"/>
              </a:rPr>
              <a:t>↑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534" y="427819"/>
            <a:ext cx="9162930" cy="60019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06245">
              <a:lnSpc>
                <a:spcPct val="100000"/>
              </a:lnSpc>
              <a:spcBef>
                <a:spcPts val="105"/>
              </a:spcBef>
            </a:pPr>
            <a:r>
              <a:rPr dirty="0"/>
              <a:t>Getting</a:t>
            </a:r>
            <a:r>
              <a:rPr spc="-10" dirty="0"/>
              <a:t> </a:t>
            </a:r>
            <a:r>
              <a:rPr dirty="0"/>
              <a:t>yourself</a:t>
            </a:r>
            <a:r>
              <a:rPr spc="-40" dirty="0"/>
              <a:t> </a:t>
            </a:r>
            <a:r>
              <a:rPr dirty="0"/>
              <a:t>out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trouble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2638"/>
            <a:ext cx="248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Abort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171571"/>
            <a:ext cx="389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Temporarily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command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9736" y="4541901"/>
            <a:ext cx="405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bring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job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back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00FF"/>
                </a:solidFill>
                <a:latin typeface="Consolas"/>
                <a:cs typeface="Consolas"/>
              </a:rPr>
              <a:t>fg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013" y="2419291"/>
            <a:ext cx="1485548" cy="4949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8275" y="3839233"/>
            <a:ext cx="1467592" cy="4946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039" y="518159"/>
            <a:ext cx="1292352" cy="9692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5"/>
              </a:spcBef>
            </a:pPr>
            <a:r>
              <a:rPr dirty="0"/>
              <a:t>Unix</a:t>
            </a:r>
            <a:r>
              <a:rPr spc="-25" dirty="0"/>
              <a:t> </a:t>
            </a:r>
            <a:r>
              <a:rPr dirty="0"/>
              <a:t>commands</a:t>
            </a:r>
            <a:r>
              <a:rPr spc="-15" dirty="0"/>
              <a:t> </a:t>
            </a:r>
            <a:r>
              <a:rPr dirty="0"/>
              <a:t>cheatsheet-</a:t>
            </a:r>
            <a:r>
              <a:rPr spc="-10" dirty="0"/>
              <a:t>-</a:t>
            </a:r>
            <a:r>
              <a:rPr dirty="0"/>
              <a:t>your</a:t>
            </a:r>
            <a:r>
              <a:rPr spc="-30" dirty="0"/>
              <a:t> </a:t>
            </a:r>
            <a:r>
              <a:rPr dirty="0"/>
              <a:t>new</a:t>
            </a:r>
            <a:r>
              <a:rPr spc="-10" dirty="0"/>
              <a:t> bestie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455419"/>
            <a:ext cx="12177395" cy="4450080"/>
            <a:chOff x="0" y="1455419"/>
            <a:chExt cx="12177395" cy="4450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2732" y="1539239"/>
              <a:ext cx="4064540" cy="16489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2900" y="1519427"/>
              <a:ext cx="4018788" cy="4386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400" y="3162299"/>
              <a:ext cx="3974592" cy="1866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55419"/>
              <a:ext cx="4123943" cy="4447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93980" y="6605803"/>
            <a:ext cx="33750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u="sng" spc="-10" dirty="0">
                <a:solidFill>
                  <a:srgbClr val="F59E00"/>
                </a:solidFill>
                <a:uFill>
                  <a:solidFill>
                    <a:srgbClr val="F59E00"/>
                  </a:solidFill>
                </a:uFill>
                <a:latin typeface="Calibri"/>
                <a:cs typeface="Calibri"/>
                <a:hlinkClick r:id="rId6"/>
              </a:rPr>
              <a:t>https://ubuntudanmark.dk/filer/fwunixref.pdf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74142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Assignments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83170"/>
            <a:ext cx="8918575" cy="4521835"/>
          </a:xfrm>
          <a:prstGeom prst="rect">
            <a:avLst/>
          </a:prstGeom>
        </p:spPr>
        <p:txBody>
          <a:bodyPr vert="horz" wrap="square" lIns="0" tIns="122555" rIns="0" bIns="0" rtlCol="0" anchor="t">
            <a:spAutoFit/>
          </a:bodyPr>
          <a:lstStyle/>
          <a:p>
            <a:pPr marL="241300" indent="-228600"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Assignments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assigned 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Wednesdays</a:t>
            </a:r>
            <a:endParaRPr sz="2800">
              <a:latin typeface="Calibri"/>
              <a:cs typeface="Calibri"/>
            </a:endParaRPr>
          </a:p>
          <a:p>
            <a:pPr marL="698500" lvl="1" indent="-26733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emails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assignments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posted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Assignments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due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following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Friday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night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bioinformatics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Write/complete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Analyze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Answer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biological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questions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10" dirty="0">
                <a:latin typeface="Calibri"/>
                <a:cs typeface="Calibri"/>
              </a:rPr>
              <a:t> results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Turn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format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Segoe UI Emoji"/>
                <a:cs typeface="Segoe UI Emoji"/>
              </a:rPr>
              <a:t>☺</a:t>
            </a:r>
            <a:endParaRPr sz="2400">
              <a:latin typeface="Segoe UI Emoji"/>
              <a:cs typeface="Segoe UI Emoj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6194" y="2489072"/>
            <a:ext cx="60375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Python</a:t>
            </a:r>
            <a:r>
              <a:rPr sz="6000" spc="-20" dirty="0"/>
              <a:t> </a:t>
            </a:r>
            <a:r>
              <a:rPr sz="6000" dirty="0"/>
              <a:t>in </a:t>
            </a:r>
            <a:r>
              <a:rPr sz="6000" spc="-10" dirty="0"/>
              <a:t>minutes*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0822051" y="6283858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*not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really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288" y="1365503"/>
            <a:ext cx="1359408" cy="20375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619" y="295656"/>
            <a:ext cx="1665732" cy="1665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2452" y="2014854"/>
            <a:ext cx="231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Programming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Language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6983" y="2612135"/>
            <a:ext cx="1335024" cy="13853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79968" y="4051172"/>
            <a:ext cx="371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Freely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Usable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Even for</a:t>
            </a:r>
            <a:r>
              <a:rPr sz="1800" b="1" i="1" spc="1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Commercial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spc="-25" dirty="0">
                <a:latin typeface="Calibri"/>
                <a:cs typeface="Calibri"/>
              </a:rPr>
              <a:t>Use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74764" y="1412747"/>
            <a:ext cx="1958339" cy="782955"/>
            <a:chOff x="6874764" y="1412747"/>
            <a:chExt cx="1958339" cy="782955"/>
          </a:xfrm>
        </p:grpSpPr>
        <p:sp>
          <p:nvSpPr>
            <p:cNvPr id="8" name="object 8"/>
            <p:cNvSpPr/>
            <p:nvPr/>
          </p:nvSpPr>
          <p:spPr>
            <a:xfrm>
              <a:off x="6874764" y="1484375"/>
              <a:ext cx="1757045" cy="711200"/>
            </a:xfrm>
            <a:custGeom>
              <a:avLst/>
              <a:gdLst/>
              <a:ahLst/>
              <a:cxnLst/>
              <a:rect l="l" t="t" r="r" b="b"/>
              <a:pathLst>
                <a:path w="1757045" h="711200">
                  <a:moveTo>
                    <a:pt x="1730247" y="0"/>
                  </a:moveTo>
                  <a:lnTo>
                    <a:pt x="0" y="639572"/>
                  </a:lnTo>
                  <a:lnTo>
                    <a:pt x="26415" y="711200"/>
                  </a:lnTo>
                  <a:lnTo>
                    <a:pt x="1756663" y="71500"/>
                  </a:lnTo>
                  <a:lnTo>
                    <a:pt x="1730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8596" y="1412747"/>
              <a:ext cx="254000" cy="21475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871716" y="2375916"/>
            <a:ext cx="1960245" cy="883919"/>
            <a:chOff x="6871716" y="2375916"/>
            <a:chExt cx="1960245" cy="883919"/>
          </a:xfrm>
        </p:grpSpPr>
        <p:sp>
          <p:nvSpPr>
            <p:cNvPr id="11" name="object 11"/>
            <p:cNvSpPr/>
            <p:nvPr/>
          </p:nvSpPr>
          <p:spPr>
            <a:xfrm>
              <a:off x="8576437" y="3189732"/>
              <a:ext cx="255270" cy="70485"/>
            </a:xfrm>
            <a:custGeom>
              <a:avLst/>
              <a:gdLst/>
              <a:ahLst/>
              <a:cxnLst/>
              <a:rect l="l" t="t" r="r" b="b"/>
              <a:pathLst>
                <a:path w="255270" h="70485">
                  <a:moveTo>
                    <a:pt x="29972" y="0"/>
                  </a:moveTo>
                  <a:lnTo>
                    <a:pt x="0" y="69976"/>
                  </a:lnTo>
                  <a:lnTo>
                    <a:pt x="255143" y="54990"/>
                  </a:lnTo>
                  <a:lnTo>
                    <a:pt x="221361" y="14985"/>
                  </a:lnTo>
                  <a:lnTo>
                    <a:pt x="65151" y="14985"/>
                  </a:lnTo>
                  <a:lnTo>
                    <a:pt x="29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6409" y="3049651"/>
              <a:ext cx="191389" cy="15506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71716" y="2375916"/>
              <a:ext cx="1765300" cy="814069"/>
            </a:xfrm>
            <a:custGeom>
              <a:avLst/>
              <a:gdLst/>
              <a:ahLst/>
              <a:cxnLst/>
              <a:rect l="l" t="t" r="r" b="b"/>
              <a:pathLst>
                <a:path w="1765300" h="814069">
                  <a:moveTo>
                    <a:pt x="29972" y="0"/>
                  </a:moveTo>
                  <a:lnTo>
                    <a:pt x="0" y="70104"/>
                  </a:lnTo>
                  <a:lnTo>
                    <a:pt x="1734692" y="813816"/>
                  </a:lnTo>
                  <a:lnTo>
                    <a:pt x="1764791" y="743838"/>
                  </a:lnTo>
                  <a:lnTo>
                    <a:pt x="29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9827" y="2563367"/>
            <a:ext cx="2171700" cy="145237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198876" y="1412747"/>
            <a:ext cx="1958339" cy="782955"/>
            <a:chOff x="3198876" y="1412747"/>
            <a:chExt cx="1958339" cy="782955"/>
          </a:xfrm>
        </p:grpSpPr>
        <p:sp>
          <p:nvSpPr>
            <p:cNvPr id="16" name="object 16"/>
            <p:cNvSpPr/>
            <p:nvPr/>
          </p:nvSpPr>
          <p:spPr>
            <a:xfrm>
              <a:off x="3400171" y="1484375"/>
              <a:ext cx="1757045" cy="711200"/>
            </a:xfrm>
            <a:custGeom>
              <a:avLst/>
              <a:gdLst/>
              <a:ahLst/>
              <a:cxnLst/>
              <a:rect l="l" t="t" r="r" b="b"/>
              <a:pathLst>
                <a:path w="1757045" h="711200">
                  <a:moveTo>
                    <a:pt x="26288" y="0"/>
                  </a:moveTo>
                  <a:lnTo>
                    <a:pt x="0" y="71500"/>
                  </a:lnTo>
                  <a:lnTo>
                    <a:pt x="1730248" y="711200"/>
                  </a:lnTo>
                  <a:lnTo>
                    <a:pt x="1756537" y="639572"/>
                  </a:lnTo>
                  <a:lnTo>
                    <a:pt x="26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8876" y="1412747"/>
              <a:ext cx="254000" cy="21475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198876" y="2375916"/>
            <a:ext cx="1960880" cy="883919"/>
            <a:chOff x="3198876" y="2375916"/>
            <a:chExt cx="1960880" cy="883919"/>
          </a:xfrm>
        </p:grpSpPr>
        <p:sp>
          <p:nvSpPr>
            <p:cNvPr id="19" name="object 19"/>
            <p:cNvSpPr/>
            <p:nvPr/>
          </p:nvSpPr>
          <p:spPr>
            <a:xfrm>
              <a:off x="3198876" y="3049651"/>
              <a:ext cx="255270" cy="210185"/>
            </a:xfrm>
            <a:custGeom>
              <a:avLst/>
              <a:gdLst/>
              <a:ahLst/>
              <a:cxnLst/>
              <a:rect l="l" t="t" r="r" b="b"/>
              <a:pathLst>
                <a:path w="255270" h="210185">
                  <a:moveTo>
                    <a:pt x="165226" y="0"/>
                  </a:moveTo>
                  <a:lnTo>
                    <a:pt x="0" y="195072"/>
                  </a:lnTo>
                  <a:lnTo>
                    <a:pt x="255270" y="210058"/>
                  </a:lnTo>
                  <a:lnTo>
                    <a:pt x="231648" y="155066"/>
                  </a:lnTo>
                  <a:lnTo>
                    <a:pt x="190246" y="155066"/>
                  </a:lnTo>
                  <a:lnTo>
                    <a:pt x="160147" y="85089"/>
                  </a:lnTo>
                  <a:lnTo>
                    <a:pt x="195199" y="69976"/>
                  </a:lnTo>
                  <a:lnTo>
                    <a:pt x="165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9023" y="3119628"/>
              <a:ext cx="71500" cy="850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94075" y="2375916"/>
              <a:ext cx="1765935" cy="814069"/>
            </a:xfrm>
            <a:custGeom>
              <a:avLst/>
              <a:gdLst/>
              <a:ahLst/>
              <a:cxnLst/>
              <a:rect l="l" t="t" r="r" b="b"/>
              <a:pathLst>
                <a:path w="1765935" h="814069">
                  <a:moveTo>
                    <a:pt x="1735582" y="0"/>
                  </a:moveTo>
                  <a:lnTo>
                    <a:pt x="0" y="743712"/>
                  </a:lnTo>
                  <a:lnTo>
                    <a:pt x="30099" y="813816"/>
                  </a:lnTo>
                  <a:lnTo>
                    <a:pt x="1765680" y="70104"/>
                  </a:lnTo>
                  <a:lnTo>
                    <a:pt x="1735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10828" y="591312"/>
            <a:ext cx="2738628" cy="92811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524238" y="1503629"/>
            <a:ext cx="1415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Cross</a:t>
            </a:r>
            <a:r>
              <a:rPr sz="1800" b="1" i="1" spc="2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Platform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3415" y="4049014"/>
            <a:ext cx="360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Created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in 1991</a:t>
            </a:r>
            <a:r>
              <a:rPr sz="1800" b="1" i="1" spc="-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by</a:t>
            </a:r>
            <a:r>
              <a:rPr sz="1800" b="1" i="1" spc="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Guido</a:t>
            </a:r>
            <a:r>
              <a:rPr sz="1800" b="1" i="1" spc="-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van</a:t>
            </a:r>
            <a:r>
              <a:rPr sz="1800" b="1" i="1" spc="2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Rossum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22017" y="4797044"/>
            <a:ext cx="7837170" cy="16706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marR="325120" indent="-228600">
              <a:lnSpc>
                <a:spcPct val="70000"/>
              </a:lnSpc>
              <a:spcBef>
                <a:spcPts val="965"/>
              </a:spcBef>
              <a:buSzPct val="108333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widely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versions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Python2.7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Python3.x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0"/>
              </a:spcBef>
              <a:buSzPct val="108333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We’ll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Python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ts val="2450"/>
              </a:lnSpc>
              <a:spcBef>
                <a:spcPts val="145"/>
              </a:spcBef>
              <a:buSzPct val="108333"/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sz="2400" dirty="0">
                <a:latin typeface="Calibri"/>
                <a:cs typeface="Calibri"/>
              </a:rPr>
              <a:t>Many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help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forums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still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refer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Python2,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you’re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latin typeface="Calibri"/>
                <a:cs typeface="Calibri"/>
              </a:rPr>
              <a:t>aware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referenced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7113" y="5167985"/>
            <a:ext cx="1438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solidFill>
                  <a:srgbClr val="FF0000"/>
                </a:solidFill>
                <a:latin typeface="Calibri"/>
                <a:cs typeface="Calibri"/>
              </a:rPr>
              <a:t>NOTE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How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program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python?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2384"/>
            <a:ext cx="10666095" cy="4138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03200" algn="l"/>
              </a:tabLst>
            </a:pPr>
            <a:r>
              <a:rPr sz="3000" dirty="0">
                <a:latin typeface="Calibri"/>
                <a:cs typeface="Calibri"/>
              </a:rPr>
              <a:t>Two Main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Ways: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ts val="3529"/>
              </a:lnSpc>
              <a:spcBef>
                <a:spcPts val="5"/>
              </a:spcBef>
              <a:buFont typeface="Arial"/>
              <a:buChar char="•"/>
              <a:tabLst>
                <a:tab pos="756920" algn="l"/>
              </a:tabLst>
            </a:pPr>
            <a:r>
              <a:rPr sz="3000" dirty="0">
                <a:latin typeface="Calibri"/>
                <a:cs typeface="Calibri"/>
              </a:rPr>
              <a:t>Normal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mode</a:t>
            </a:r>
            <a:endParaRPr sz="3000">
              <a:latin typeface="Calibri"/>
              <a:cs typeface="Calibri"/>
            </a:endParaRPr>
          </a:p>
          <a:p>
            <a:pPr marL="1213485" lvl="2" indent="-287020">
              <a:lnSpc>
                <a:spcPts val="3529"/>
              </a:lnSpc>
              <a:buFont typeface="Arial"/>
              <a:buChar char="•"/>
              <a:tabLst>
                <a:tab pos="1214120" algn="l"/>
              </a:tabLst>
            </a:pPr>
            <a:r>
              <a:rPr sz="3000" dirty="0">
                <a:latin typeface="Calibri"/>
                <a:cs typeface="Calibri"/>
              </a:rPr>
              <a:t>Write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your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file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save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with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20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.py </a:t>
            </a:r>
            <a:r>
              <a:rPr sz="3000" spc="-10" dirty="0">
                <a:latin typeface="Calibri"/>
                <a:cs typeface="Calibri"/>
              </a:rPr>
              <a:t>extension</a:t>
            </a:r>
            <a:endParaRPr sz="3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1156335" algn="l"/>
              </a:tabLst>
            </a:pPr>
            <a:r>
              <a:rPr sz="3000" dirty="0">
                <a:latin typeface="Calibri"/>
                <a:cs typeface="Calibri"/>
              </a:rPr>
              <a:t>Execute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using </a:t>
            </a:r>
            <a:r>
              <a:rPr sz="3000" i="1" dirty="0">
                <a:solidFill>
                  <a:srgbClr val="0000FF"/>
                </a:solidFill>
                <a:latin typeface="Calibri"/>
                <a:cs typeface="Calibri"/>
              </a:rPr>
              <a:t>python3</a:t>
            </a:r>
            <a:r>
              <a:rPr sz="3000" i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i="1" dirty="0">
                <a:solidFill>
                  <a:srgbClr val="0000FF"/>
                </a:solidFill>
                <a:latin typeface="Calibri"/>
                <a:cs typeface="Calibri"/>
              </a:rPr>
              <a:t>&lt;file</a:t>
            </a:r>
            <a:r>
              <a:rPr sz="3000" i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i="1" dirty="0">
                <a:solidFill>
                  <a:srgbClr val="0000FF"/>
                </a:solidFill>
                <a:latin typeface="Calibri"/>
                <a:cs typeface="Calibri"/>
              </a:rPr>
              <a:t>name&gt;</a:t>
            </a:r>
            <a:r>
              <a:rPr sz="3000" i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terminal.</a:t>
            </a:r>
            <a:endParaRPr sz="3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920" algn="l"/>
              </a:tabLst>
            </a:pPr>
            <a:r>
              <a:rPr sz="3000" dirty="0">
                <a:latin typeface="Calibri"/>
                <a:cs typeface="Calibri"/>
              </a:rPr>
              <a:t>Interactive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mode</a:t>
            </a:r>
            <a:endParaRPr sz="3000">
              <a:latin typeface="Calibri"/>
              <a:cs typeface="Calibri"/>
            </a:endParaRPr>
          </a:p>
          <a:p>
            <a:pPr marL="1155700" marR="5080" lvl="2" indent="-228600">
              <a:lnSpc>
                <a:spcPct val="100699"/>
              </a:lnSpc>
              <a:spcBef>
                <a:spcPts val="95"/>
              </a:spcBef>
              <a:buFont typeface="Arial"/>
              <a:buChar char="•"/>
              <a:tabLst>
                <a:tab pos="1156335" algn="l"/>
              </a:tabLst>
            </a:pPr>
            <a:r>
              <a:rPr sz="3000" dirty="0">
                <a:latin typeface="Calibri"/>
                <a:cs typeface="Calibri"/>
              </a:rPr>
              <a:t>Start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Interactive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typing </a:t>
            </a:r>
            <a:r>
              <a:rPr sz="3000" i="1" dirty="0">
                <a:solidFill>
                  <a:srgbClr val="0000FF"/>
                </a:solidFill>
                <a:latin typeface="Calibri"/>
                <a:cs typeface="Calibri"/>
              </a:rPr>
              <a:t>python3</a:t>
            </a:r>
            <a:r>
              <a:rPr sz="3000" i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terminal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and </a:t>
            </a:r>
            <a:r>
              <a:rPr sz="3000" dirty="0">
                <a:latin typeface="Calibri"/>
                <a:cs typeface="Calibri"/>
              </a:rPr>
              <a:t>pressing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enter/return.</a:t>
            </a:r>
            <a:endParaRPr sz="3000">
              <a:latin typeface="Calibri"/>
              <a:cs typeface="Calibri"/>
            </a:endParaRPr>
          </a:p>
          <a:p>
            <a:pPr marL="1155700" lvl="2" indent="-229235">
              <a:lnSpc>
                <a:spcPts val="3579"/>
              </a:lnSpc>
              <a:buFont typeface="Arial"/>
              <a:buChar char="•"/>
              <a:tabLst>
                <a:tab pos="1156335" algn="l"/>
              </a:tabLst>
            </a:pPr>
            <a:r>
              <a:rPr sz="3000" dirty="0">
                <a:latin typeface="Calibri"/>
                <a:cs typeface="Calibri"/>
              </a:rPr>
              <a:t>Start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writing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your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python </a:t>
            </a:r>
            <a:r>
              <a:rPr sz="3000" spc="-20" dirty="0">
                <a:latin typeface="Calibri"/>
                <a:cs typeface="Calibri"/>
              </a:rPr>
              <a:t>code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Python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691" y="1793493"/>
            <a:ext cx="11324590" cy="47415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20040" marR="212217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2067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basic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component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programming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language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are </a:t>
            </a:r>
            <a:r>
              <a:rPr sz="2800" dirty="0">
                <a:latin typeface="Calibri"/>
                <a:cs typeface="Calibri"/>
              </a:rPr>
              <a:t>"things,"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also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  <a:p>
            <a:pPr marL="320040" marR="1913255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320675" algn="l"/>
              </a:tabLst>
            </a:pPr>
            <a:r>
              <a:rPr sz="2800" dirty="0">
                <a:latin typeface="Calibri"/>
                <a:cs typeface="Calibri"/>
              </a:rPr>
              <a:t>Variables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integers,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decimal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(floats),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sentences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(string),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lists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etc.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Int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5,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1000000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Float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2.0,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3.14159, </a:t>
            </a:r>
            <a:r>
              <a:rPr sz="2800" spc="-10" dirty="0">
                <a:latin typeface="Calibri"/>
                <a:cs typeface="Calibri"/>
              </a:rPr>
              <a:t>453.234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Boolean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False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String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"Hello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world!",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"K3WL",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“AGCTGCTAGTAGCT”</a:t>
            </a:r>
            <a:endParaRPr sz="2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dirty="0">
                <a:latin typeface="Calibri"/>
                <a:cs typeface="Calibri"/>
              </a:rPr>
              <a:t>List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4],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["Hello",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"world!"],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[1,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"Hello",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True,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0.2],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[“A”,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“T”,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“C”,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“G”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2800" spc="-5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61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/>
                <a:cs typeface="Calibri"/>
              </a:rPr>
              <a:t>How</a:t>
            </a:r>
            <a:r>
              <a:rPr sz="4000" b="1" spc="-7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do</a:t>
            </a:r>
            <a:r>
              <a:rPr sz="4000" b="1" spc="-8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I</a:t>
            </a:r>
            <a:r>
              <a:rPr sz="4000" b="1" spc="-6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create</a:t>
            </a:r>
            <a:r>
              <a:rPr sz="4000" b="1" spc="-6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</a:t>
            </a:r>
            <a:r>
              <a:rPr sz="4000" b="1" spc="-65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variable</a:t>
            </a:r>
            <a:r>
              <a:rPr sz="4000" b="1" spc="-6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and</a:t>
            </a:r>
            <a:r>
              <a:rPr sz="4000" b="1" spc="-65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assign</a:t>
            </a:r>
            <a:r>
              <a:rPr sz="4000" b="1" spc="-5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it</a:t>
            </a:r>
            <a:r>
              <a:rPr sz="4000" b="1" spc="-6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</a:t>
            </a:r>
            <a:r>
              <a:rPr sz="4000" b="1" spc="-8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value?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57665"/>
            <a:ext cx="9077960" cy="26924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= </a:t>
            </a:r>
            <a:r>
              <a:rPr sz="2800" spc="-5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 named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valid command;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left.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print(x)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prints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value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stored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terminal.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527" y="5026228"/>
            <a:ext cx="87249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 =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 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+ </a:t>
            </a:r>
            <a:r>
              <a:rPr sz="2000" spc="-50" dirty="0">
                <a:latin typeface="Calibri"/>
                <a:cs typeface="Calibri"/>
              </a:rPr>
              <a:t>b </a:t>
            </a:r>
            <a:r>
              <a:rPr sz="2000" spc="-10" dirty="0">
                <a:latin typeface="Calibri"/>
                <a:cs typeface="Calibri"/>
              </a:rPr>
              <a:t>print(c)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3795" y="5026228"/>
            <a:ext cx="12966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 = </a:t>
            </a:r>
            <a:r>
              <a:rPr sz="2000" spc="-10" dirty="0">
                <a:latin typeface="Calibri"/>
                <a:cs typeface="Calibri"/>
              </a:rPr>
              <a:t>"Hello"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 </a:t>
            </a:r>
            <a:r>
              <a:rPr sz="2000" spc="-50" dirty="0">
                <a:latin typeface="Calibri"/>
                <a:cs typeface="Calibri"/>
              </a:rPr>
              <a:t>"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 =</a:t>
            </a:r>
            <a:r>
              <a:rPr sz="2000" spc="-10" dirty="0">
                <a:latin typeface="Calibri"/>
                <a:cs typeface="Calibri"/>
              </a:rPr>
              <a:t> "World" print(a+b+c)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4242" y="5267909"/>
            <a:ext cx="1597025" cy="760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Prints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terminal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6873" y="5542534"/>
            <a:ext cx="741680" cy="254000"/>
            <a:chOff x="2166873" y="5542534"/>
            <a:chExt cx="741680" cy="254000"/>
          </a:xfrm>
        </p:grpSpPr>
        <p:sp>
          <p:nvSpPr>
            <p:cNvPr id="8" name="object 8"/>
            <p:cNvSpPr/>
            <p:nvPr/>
          </p:nvSpPr>
          <p:spPr>
            <a:xfrm>
              <a:off x="2173223" y="5548884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80" h="241300">
                  <a:moveTo>
                    <a:pt x="608076" y="0"/>
                  </a:moveTo>
                  <a:lnTo>
                    <a:pt x="608076" y="60197"/>
                  </a:lnTo>
                  <a:lnTo>
                    <a:pt x="0" y="60197"/>
                  </a:lnTo>
                  <a:lnTo>
                    <a:pt x="0" y="180593"/>
                  </a:lnTo>
                  <a:lnTo>
                    <a:pt x="608076" y="180593"/>
                  </a:lnTo>
                  <a:lnTo>
                    <a:pt x="608076" y="240791"/>
                  </a:lnTo>
                  <a:lnTo>
                    <a:pt x="728471" y="120395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3223" y="5548884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80" h="241300">
                  <a:moveTo>
                    <a:pt x="0" y="60197"/>
                  </a:moveTo>
                  <a:lnTo>
                    <a:pt x="608076" y="60197"/>
                  </a:lnTo>
                  <a:lnTo>
                    <a:pt x="608076" y="0"/>
                  </a:lnTo>
                  <a:lnTo>
                    <a:pt x="728471" y="120395"/>
                  </a:lnTo>
                  <a:lnTo>
                    <a:pt x="608076" y="240791"/>
                  </a:lnTo>
                  <a:lnTo>
                    <a:pt x="608076" y="180593"/>
                  </a:lnTo>
                  <a:lnTo>
                    <a:pt x="0" y="180593"/>
                  </a:lnTo>
                  <a:lnTo>
                    <a:pt x="0" y="60197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448802" y="5501385"/>
            <a:ext cx="741680" cy="254000"/>
            <a:chOff x="8448802" y="5501385"/>
            <a:chExt cx="741680" cy="254000"/>
          </a:xfrm>
        </p:grpSpPr>
        <p:sp>
          <p:nvSpPr>
            <p:cNvPr id="11" name="object 11"/>
            <p:cNvSpPr/>
            <p:nvPr/>
          </p:nvSpPr>
          <p:spPr>
            <a:xfrm>
              <a:off x="8455152" y="5507735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608076" y="0"/>
                  </a:moveTo>
                  <a:lnTo>
                    <a:pt x="608076" y="60197"/>
                  </a:lnTo>
                  <a:lnTo>
                    <a:pt x="0" y="60197"/>
                  </a:lnTo>
                  <a:lnTo>
                    <a:pt x="0" y="180594"/>
                  </a:lnTo>
                  <a:lnTo>
                    <a:pt x="608076" y="180594"/>
                  </a:lnTo>
                  <a:lnTo>
                    <a:pt x="608076" y="240791"/>
                  </a:lnTo>
                  <a:lnTo>
                    <a:pt x="728472" y="120395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55152" y="5507735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0" y="60197"/>
                  </a:moveTo>
                  <a:lnTo>
                    <a:pt x="608076" y="60197"/>
                  </a:lnTo>
                  <a:lnTo>
                    <a:pt x="608076" y="0"/>
                  </a:lnTo>
                  <a:lnTo>
                    <a:pt x="728472" y="120395"/>
                  </a:lnTo>
                  <a:lnTo>
                    <a:pt x="608076" y="240791"/>
                  </a:lnTo>
                  <a:lnTo>
                    <a:pt x="608076" y="180594"/>
                  </a:lnTo>
                  <a:lnTo>
                    <a:pt x="0" y="180594"/>
                  </a:lnTo>
                  <a:lnTo>
                    <a:pt x="0" y="60197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79966" y="5281676"/>
            <a:ext cx="23444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7325" marR="5080" indent="-175260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latin typeface="Calibri"/>
                <a:cs typeface="Calibri"/>
              </a:rPr>
              <a:t>Prints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Hello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World 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Variables</a:t>
            </a:r>
            <a:r>
              <a:rPr b="1" spc="-5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naming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44851"/>
            <a:ext cx="9613900" cy="33464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90"/>
              </a:spcBef>
              <a:buFont typeface="Arial"/>
              <a:buChar char="•"/>
              <a:tabLst>
                <a:tab pos="165100" algn="l"/>
              </a:tabLst>
            </a:pPr>
            <a:r>
              <a:rPr sz="2400" dirty="0">
                <a:latin typeface="Calibri"/>
                <a:cs typeface="Calibri"/>
              </a:rPr>
              <a:t>Must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letter</a:t>
            </a:r>
            <a:endParaRPr sz="2400">
              <a:latin typeface="Calibri"/>
              <a:cs typeface="Calibri"/>
            </a:endParaRPr>
          </a:p>
          <a:p>
            <a:pPr marL="165100" indent="-1524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16510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letters,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underscores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←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spaces!</a:t>
            </a:r>
            <a:endParaRPr sz="2400">
              <a:latin typeface="Calibri"/>
              <a:cs typeface="Calibri"/>
            </a:endParaRPr>
          </a:p>
          <a:p>
            <a:pPr marL="165100" indent="-1524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165100" algn="l"/>
              </a:tabLst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case-</a:t>
            </a:r>
            <a:r>
              <a:rPr sz="2400" dirty="0">
                <a:latin typeface="Calibri"/>
                <a:cs typeface="Calibri"/>
              </a:rPr>
              <a:t>sensitive: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onsolas"/>
                <a:cs typeface="Consolas"/>
              </a:rPr>
              <a:t>x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≠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X</a:t>
            </a:r>
            <a:endParaRPr sz="2400">
              <a:latin typeface="Consolas"/>
              <a:cs typeface="Consolas"/>
            </a:endParaRPr>
          </a:p>
          <a:p>
            <a:pPr marL="12700" marR="5080" indent="152400">
              <a:lnSpc>
                <a:spcPct val="100800"/>
              </a:lnSpc>
              <a:spcBef>
                <a:spcPts val="960"/>
              </a:spcBef>
              <a:buFont typeface="Arial"/>
              <a:buChar char="•"/>
              <a:tabLst>
                <a:tab pos="165100" algn="l"/>
              </a:tabLst>
            </a:pPr>
            <a:r>
              <a:rPr sz="2400" i="1" dirty="0">
                <a:latin typeface="Calibri"/>
                <a:cs typeface="Calibri"/>
              </a:rPr>
              <a:t>Variable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names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should be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descriptive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and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have reasonable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length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(more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a </a:t>
            </a:r>
            <a:r>
              <a:rPr sz="2400" i="1" dirty="0">
                <a:latin typeface="Calibri"/>
                <a:cs typeface="Calibri"/>
              </a:rPr>
              <a:t>styling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advice)</a:t>
            </a:r>
            <a:endParaRPr sz="2400">
              <a:latin typeface="Calibri"/>
              <a:cs typeface="Calibri"/>
            </a:endParaRPr>
          </a:p>
          <a:p>
            <a:pPr marL="165100" indent="-1524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165100" algn="l"/>
              </a:tabLst>
            </a:pPr>
            <a:r>
              <a:rPr sz="2400" dirty="0">
                <a:latin typeface="Calibri"/>
                <a:cs typeface="Calibri"/>
              </a:rPr>
              <a:t>Use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constants,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PI</a:t>
            </a:r>
            <a:endParaRPr sz="2400">
              <a:latin typeface="Calibri"/>
              <a:cs typeface="Calibri"/>
            </a:endParaRPr>
          </a:p>
          <a:p>
            <a:pPr marL="165100" indent="-1524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165100" algn="l"/>
              </a:tabLst>
            </a:pPr>
            <a:r>
              <a:rPr sz="2400" dirty="0">
                <a:latin typeface="Calibri"/>
                <a:cs typeface="Calibri"/>
              </a:rPr>
              <a:t>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reserved 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purposes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(min,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max,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316" y="6264046"/>
            <a:ext cx="6456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Want</a:t>
            </a:r>
            <a:r>
              <a:rPr sz="105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to</a:t>
            </a:r>
            <a:r>
              <a:rPr sz="1050" spc="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learn</a:t>
            </a:r>
            <a:r>
              <a:rPr sz="105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more</a:t>
            </a:r>
            <a:r>
              <a:rPr sz="1050" spc="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tips?</a:t>
            </a:r>
            <a:r>
              <a:rPr sz="1050" spc="29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Check</a:t>
            </a:r>
            <a:r>
              <a:rPr sz="1050" spc="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888888"/>
                </a:solidFill>
                <a:latin typeface="Calibri"/>
                <a:cs typeface="Calibri"/>
              </a:rPr>
              <a:t>out</a:t>
            </a:r>
            <a:r>
              <a:rPr sz="105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http://www.makinggoodsoftware.com/2009/05/04/71-tips-for-naming-variables/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Cool,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what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else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</a:t>
            </a:r>
            <a:r>
              <a:rPr b="1" spc="-10" dirty="0">
                <a:latin typeface="Calibri"/>
                <a:cs typeface="Calibri"/>
              </a:rPr>
              <a:t> python?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7665"/>
            <a:ext cx="9022715" cy="43541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Conditionals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condition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TRUE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something,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FALSE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something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else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alibri"/>
              <a:cs typeface="Calibri"/>
            </a:endParaRPr>
          </a:p>
          <a:p>
            <a:pPr marL="3711575" marR="2368550" indent="-915035">
              <a:lnSpc>
                <a:spcPct val="117800"/>
              </a:lnSpc>
            </a:pPr>
            <a:r>
              <a:rPr sz="2200" spc="-20" dirty="0">
                <a:latin typeface="Consolas"/>
                <a:cs typeface="Consolas"/>
              </a:rPr>
              <a:t>if(boolean-expression-</a:t>
            </a:r>
            <a:r>
              <a:rPr sz="2200" spc="-25" dirty="0">
                <a:latin typeface="Consolas"/>
                <a:cs typeface="Consolas"/>
              </a:rPr>
              <a:t>1): </a:t>
            </a:r>
            <a:r>
              <a:rPr sz="2200" spc="-20" dirty="0">
                <a:latin typeface="Consolas"/>
                <a:cs typeface="Consolas"/>
              </a:rPr>
              <a:t>code-block-</a:t>
            </a:r>
            <a:r>
              <a:rPr sz="2200" spc="-50" dirty="0">
                <a:latin typeface="Consolas"/>
                <a:cs typeface="Consolas"/>
              </a:rPr>
              <a:t>1</a:t>
            </a:r>
            <a:endParaRPr sz="2200">
              <a:latin typeface="Consolas"/>
              <a:cs typeface="Consolas"/>
            </a:endParaRPr>
          </a:p>
          <a:p>
            <a:pPr marR="2650490" algn="ctr">
              <a:lnSpc>
                <a:spcPct val="100000"/>
              </a:lnSpc>
              <a:spcBef>
                <a:spcPts val="1560"/>
              </a:spcBef>
            </a:pPr>
            <a:r>
              <a:rPr sz="2200" spc="-10" dirty="0">
                <a:latin typeface="Consolas"/>
                <a:cs typeface="Consolas"/>
              </a:rPr>
              <a:t>else:</a:t>
            </a:r>
            <a:endParaRPr sz="2200">
              <a:latin typeface="Consolas"/>
              <a:cs typeface="Consolas"/>
            </a:endParaRPr>
          </a:p>
          <a:p>
            <a:pPr marL="247650" algn="ctr">
              <a:lnSpc>
                <a:spcPct val="100000"/>
              </a:lnSpc>
              <a:spcBef>
                <a:spcPts val="890"/>
              </a:spcBef>
            </a:pPr>
            <a:r>
              <a:rPr sz="2200" spc="-20" dirty="0">
                <a:latin typeface="Consolas"/>
                <a:cs typeface="Consolas"/>
              </a:rPr>
              <a:t>code-block-</a:t>
            </a:r>
            <a:r>
              <a:rPr sz="2200" spc="-50" dirty="0">
                <a:latin typeface="Consolas"/>
                <a:cs typeface="Consolas"/>
              </a:rPr>
              <a:t>2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200">
              <a:latin typeface="Consolas"/>
              <a:cs typeface="Consolas"/>
            </a:endParaRPr>
          </a:p>
          <a:p>
            <a:pPr marL="1745614">
              <a:lnSpc>
                <a:spcPct val="100000"/>
              </a:lnSpc>
              <a:spcBef>
                <a:spcPts val="1335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BLOCKS</a:t>
            </a:r>
            <a:r>
              <a:rPr sz="28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INDENTED,</a:t>
            </a:r>
            <a:r>
              <a:rPr sz="28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28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SPACES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Cool,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what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else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</a:t>
            </a:r>
            <a:r>
              <a:rPr b="1" spc="-10" dirty="0">
                <a:latin typeface="Calibri"/>
                <a:cs typeface="Calibri"/>
              </a:rPr>
              <a:t> python?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7665"/>
            <a:ext cx="9022715" cy="8845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Conditionals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condition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TRUE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something,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FALSE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something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else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704" y="3231641"/>
            <a:ext cx="15779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if(x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2):</a:t>
            </a:r>
            <a:endParaRPr sz="18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print(“x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2”)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704" y="4328617"/>
            <a:ext cx="1948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else:</a:t>
            </a:r>
            <a:endParaRPr sz="18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print(“x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2”)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7908" y="3753104"/>
            <a:ext cx="185356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0335" marR="5080" indent="-128270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latin typeface="Calibri"/>
                <a:cs typeface="Calibri"/>
              </a:rPr>
              <a:t>Prints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is 2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on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8354" y="4027678"/>
            <a:ext cx="741680" cy="254000"/>
            <a:chOff x="2578354" y="4027678"/>
            <a:chExt cx="741680" cy="254000"/>
          </a:xfrm>
        </p:grpSpPr>
        <p:sp>
          <p:nvSpPr>
            <p:cNvPr id="8" name="object 8"/>
            <p:cNvSpPr/>
            <p:nvPr/>
          </p:nvSpPr>
          <p:spPr>
            <a:xfrm>
              <a:off x="2584704" y="4034028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608076" y="0"/>
                  </a:moveTo>
                  <a:lnTo>
                    <a:pt x="608076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608076" y="180594"/>
                  </a:lnTo>
                  <a:lnTo>
                    <a:pt x="608076" y="240792"/>
                  </a:lnTo>
                  <a:lnTo>
                    <a:pt x="728471" y="120396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4704" y="4034028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0" y="60198"/>
                  </a:moveTo>
                  <a:lnTo>
                    <a:pt x="608076" y="60198"/>
                  </a:lnTo>
                  <a:lnTo>
                    <a:pt x="608076" y="0"/>
                  </a:lnTo>
                  <a:lnTo>
                    <a:pt x="728471" y="120396"/>
                  </a:lnTo>
                  <a:lnTo>
                    <a:pt x="608076" y="240792"/>
                  </a:lnTo>
                  <a:lnTo>
                    <a:pt x="608076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70417" y="3806190"/>
            <a:ext cx="199199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latin typeface="Calibri"/>
                <a:cs typeface="Calibri"/>
              </a:rPr>
              <a:t>Prints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0000FF"/>
                </a:solidFill>
                <a:latin typeface="Calibri"/>
                <a:cs typeface="Calibri"/>
              </a:rPr>
              <a:t>2 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23961" y="4081017"/>
            <a:ext cx="741680" cy="254000"/>
            <a:chOff x="7823961" y="4081017"/>
            <a:chExt cx="741680" cy="254000"/>
          </a:xfrm>
        </p:grpSpPr>
        <p:sp>
          <p:nvSpPr>
            <p:cNvPr id="12" name="object 12"/>
            <p:cNvSpPr/>
            <p:nvPr/>
          </p:nvSpPr>
          <p:spPr>
            <a:xfrm>
              <a:off x="7830311" y="4087367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608076" y="0"/>
                  </a:moveTo>
                  <a:lnTo>
                    <a:pt x="608076" y="60197"/>
                  </a:lnTo>
                  <a:lnTo>
                    <a:pt x="0" y="60197"/>
                  </a:lnTo>
                  <a:lnTo>
                    <a:pt x="0" y="180593"/>
                  </a:lnTo>
                  <a:lnTo>
                    <a:pt x="608076" y="180593"/>
                  </a:lnTo>
                  <a:lnTo>
                    <a:pt x="608076" y="240791"/>
                  </a:lnTo>
                  <a:lnTo>
                    <a:pt x="728472" y="120395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30311" y="4087367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0" y="60197"/>
                  </a:moveTo>
                  <a:lnTo>
                    <a:pt x="608076" y="60197"/>
                  </a:lnTo>
                  <a:lnTo>
                    <a:pt x="608076" y="0"/>
                  </a:lnTo>
                  <a:lnTo>
                    <a:pt x="728472" y="120395"/>
                  </a:lnTo>
                  <a:lnTo>
                    <a:pt x="608076" y="240791"/>
                  </a:lnTo>
                  <a:lnTo>
                    <a:pt x="608076" y="180593"/>
                  </a:lnTo>
                  <a:lnTo>
                    <a:pt x="0" y="180593"/>
                  </a:lnTo>
                  <a:lnTo>
                    <a:pt x="0" y="60197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98540" y="3226053"/>
            <a:ext cx="15779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sz="1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if(x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2):</a:t>
            </a:r>
            <a:endParaRPr sz="18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print(“x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2”)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8540" y="4323715"/>
            <a:ext cx="1947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else:</a:t>
            </a:r>
            <a:endParaRPr sz="180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print(“x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2”)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3273"/>
            <a:ext cx="5646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Conditionals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conditions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778" y="1571625"/>
            <a:ext cx="2181225" cy="87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89.2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Consolas"/>
                <a:cs typeface="Consolas"/>
              </a:rPr>
              <a:t>if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&gt;=</a:t>
            </a:r>
            <a:r>
              <a:rPr sz="1800" spc="-25" dirty="0">
                <a:latin typeface="Consolas"/>
                <a:cs typeface="Consolas"/>
              </a:rPr>
              <a:t> 80:</a:t>
            </a:r>
            <a:endParaRPr sz="1800">
              <a:latin typeface="Consolas"/>
              <a:cs typeface="Consolas"/>
            </a:endParaRPr>
          </a:p>
          <a:p>
            <a:pPr marL="9144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latin typeface="Consolas"/>
                <a:cs typeface="Consolas"/>
              </a:rPr>
              <a:t>print("A")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1778" y="2695194"/>
            <a:ext cx="2193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54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elif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&gt;=</a:t>
            </a:r>
            <a:r>
              <a:rPr sz="1800" spc="-25" dirty="0">
                <a:latin typeface="Consolas"/>
                <a:cs typeface="Consolas"/>
              </a:rPr>
              <a:t> 65:</a:t>
            </a:r>
            <a:endParaRPr sz="18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print("B")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1778" y="3530600"/>
            <a:ext cx="2193290" cy="143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54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elif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&gt;=</a:t>
            </a:r>
            <a:r>
              <a:rPr sz="1800" spc="-25" dirty="0">
                <a:latin typeface="Consolas"/>
                <a:cs typeface="Consolas"/>
              </a:rPr>
              <a:t> 55:</a:t>
            </a:r>
            <a:endParaRPr sz="18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latin typeface="Consolas"/>
                <a:cs typeface="Consolas"/>
              </a:rPr>
              <a:t>print("C")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else:</a:t>
            </a:r>
            <a:endParaRPr sz="1800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Consolas"/>
                <a:cs typeface="Consolas"/>
              </a:rPr>
              <a:t>print("E")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0840" y="2679572"/>
            <a:ext cx="17475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0209" marR="5080" indent="-398145">
              <a:lnSpc>
                <a:spcPct val="100800"/>
              </a:lnSpc>
              <a:spcBef>
                <a:spcPts val="75"/>
              </a:spcBef>
            </a:pPr>
            <a:r>
              <a:rPr sz="2400" b="1" dirty="0">
                <a:latin typeface="Calibri"/>
                <a:cs typeface="Calibri"/>
              </a:rPr>
              <a:t>Prints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th </a:t>
            </a:r>
            <a:r>
              <a:rPr sz="2400" b="1" spc="-10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00138" y="1076452"/>
          <a:ext cx="4986654" cy="4829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Operator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Example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sz="2000" b="1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&lt;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34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than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0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 &lt;</a:t>
                      </a:r>
                      <a:r>
                        <a:rPr sz="20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True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540" algn="ctr">
                        <a:lnSpc>
                          <a:spcPts val="2300"/>
                        </a:lnSpc>
                      </a:pPr>
                      <a:r>
                        <a:rPr sz="2000" b="1" spc="-25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&lt;=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ts val="2200"/>
                        </a:lnSpc>
                        <a:spcBef>
                          <a:spcPts val="1160"/>
                        </a:spcBef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402590">
                        <a:lnSpc>
                          <a:spcPts val="24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0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5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&lt;=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True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ts val="2305"/>
                        </a:lnSpc>
                      </a:pPr>
                      <a:r>
                        <a:rPr sz="2000" b="1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&gt;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3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Greater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than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5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 &gt;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False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540" algn="ctr">
                        <a:lnSpc>
                          <a:spcPts val="2305"/>
                        </a:lnSpc>
                      </a:pPr>
                      <a:r>
                        <a:rPr sz="2000" b="1" spc="-25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&gt;=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81280">
                        <a:lnSpc>
                          <a:spcPts val="2400"/>
                        </a:lnSpc>
                        <a:spcBef>
                          <a:spcPts val="3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Greater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5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5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&gt;=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False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540" algn="ctr">
                        <a:lnSpc>
                          <a:spcPts val="2305"/>
                        </a:lnSpc>
                      </a:pPr>
                      <a:r>
                        <a:rPr sz="2000" b="1" spc="-25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==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35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Equal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5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5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==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False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2540" algn="ctr">
                        <a:lnSpc>
                          <a:spcPts val="2305"/>
                        </a:lnSpc>
                      </a:pPr>
                      <a:r>
                        <a:rPr sz="2000" b="1" spc="-25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!=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235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305"/>
                        </a:lnSpc>
                      </a:pPr>
                      <a:r>
                        <a:rPr sz="2000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r>
                        <a:rPr sz="2000" spc="-15" dirty="0">
                          <a:solidFill>
                            <a:srgbClr val="FF66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20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!= </a:t>
                      </a:r>
                      <a:r>
                        <a:rPr sz="2000" spc="-5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  <a:p>
                      <a:pPr marL="1270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True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4353814" y="2954782"/>
            <a:ext cx="741680" cy="254000"/>
            <a:chOff x="4353814" y="2954782"/>
            <a:chExt cx="741680" cy="254000"/>
          </a:xfrm>
        </p:grpSpPr>
        <p:sp>
          <p:nvSpPr>
            <p:cNvPr id="9" name="object 9"/>
            <p:cNvSpPr/>
            <p:nvPr/>
          </p:nvSpPr>
          <p:spPr>
            <a:xfrm>
              <a:off x="4360164" y="2961132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608076" y="0"/>
                  </a:moveTo>
                  <a:lnTo>
                    <a:pt x="608076" y="60197"/>
                  </a:lnTo>
                  <a:lnTo>
                    <a:pt x="0" y="60197"/>
                  </a:lnTo>
                  <a:lnTo>
                    <a:pt x="0" y="180593"/>
                  </a:lnTo>
                  <a:lnTo>
                    <a:pt x="608076" y="180593"/>
                  </a:lnTo>
                  <a:lnTo>
                    <a:pt x="608076" y="240791"/>
                  </a:lnTo>
                  <a:lnTo>
                    <a:pt x="728472" y="120395"/>
                  </a:lnTo>
                  <a:lnTo>
                    <a:pt x="6080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60164" y="2961132"/>
              <a:ext cx="728980" cy="241300"/>
            </a:xfrm>
            <a:custGeom>
              <a:avLst/>
              <a:gdLst/>
              <a:ahLst/>
              <a:cxnLst/>
              <a:rect l="l" t="t" r="r" b="b"/>
              <a:pathLst>
                <a:path w="728979" h="241300">
                  <a:moveTo>
                    <a:pt x="0" y="60197"/>
                  </a:moveTo>
                  <a:lnTo>
                    <a:pt x="608076" y="60197"/>
                  </a:lnTo>
                  <a:lnTo>
                    <a:pt x="608076" y="0"/>
                  </a:lnTo>
                  <a:lnTo>
                    <a:pt x="728472" y="120395"/>
                  </a:lnTo>
                  <a:lnTo>
                    <a:pt x="608076" y="240791"/>
                  </a:lnTo>
                  <a:lnTo>
                    <a:pt x="608076" y="180593"/>
                  </a:lnTo>
                  <a:lnTo>
                    <a:pt x="0" y="180593"/>
                  </a:lnTo>
                  <a:lnTo>
                    <a:pt x="0" y="60197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latin typeface="Calibri"/>
                <a:cs typeface="Calibri"/>
              </a:rPr>
              <a:t>Loops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3927" y="1594103"/>
            <a:ext cx="5724144" cy="43952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9717" y="609676"/>
            <a:ext cx="4514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Assignment</a:t>
            </a:r>
            <a:r>
              <a:rPr spc="-30" dirty="0"/>
              <a:t> </a:t>
            </a:r>
            <a:r>
              <a:rPr spc="-10" dirty="0"/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60372"/>
            <a:ext cx="9462135" cy="3191510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41300" indent="-228600">
              <a:lnSpc>
                <a:spcPts val="2410"/>
              </a:lnSpc>
              <a:spcBef>
                <a:spcPts val="12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2350" dirty="0">
                <a:latin typeface="Calibri"/>
                <a:cs typeface="Calibri"/>
              </a:rPr>
              <a:t>See</a:t>
            </a:r>
            <a:r>
              <a:rPr sz="2350" spc="4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the</a:t>
            </a:r>
            <a:r>
              <a:rPr sz="2350" spc="7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Course</a:t>
            </a:r>
            <a:r>
              <a:rPr sz="2350" spc="6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Information</a:t>
            </a:r>
            <a:r>
              <a:rPr sz="2350" spc="8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→</a:t>
            </a:r>
            <a:r>
              <a:rPr sz="2350" spc="5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Assignment</a:t>
            </a:r>
            <a:r>
              <a:rPr sz="2350" spc="9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policies</a:t>
            </a:r>
            <a:r>
              <a:rPr sz="2350" spc="10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document</a:t>
            </a:r>
            <a:r>
              <a:rPr sz="2350" spc="7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in</a:t>
            </a:r>
            <a:r>
              <a:rPr sz="2350" spc="5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the</a:t>
            </a:r>
            <a:r>
              <a:rPr sz="2350" spc="75" dirty="0">
                <a:latin typeface="Calibri"/>
                <a:cs typeface="Calibri"/>
              </a:rPr>
              <a:t> </a:t>
            </a:r>
            <a:r>
              <a:rPr sz="2350" spc="-10" dirty="0">
                <a:latin typeface="Calibri"/>
                <a:cs typeface="Calibri"/>
              </a:rPr>
              <a:t>course</a:t>
            </a:r>
            <a:endParaRPr sz="2350">
              <a:latin typeface="Calibri"/>
              <a:cs typeface="Calibri"/>
            </a:endParaRPr>
          </a:p>
          <a:p>
            <a:pPr marL="241300">
              <a:lnSpc>
                <a:spcPts val="2410"/>
              </a:lnSpc>
            </a:pPr>
            <a:r>
              <a:rPr sz="2350" spc="-10" dirty="0">
                <a:latin typeface="Calibri"/>
                <a:cs typeface="Calibri"/>
              </a:rPr>
              <a:t>website</a:t>
            </a:r>
            <a:endParaRPr sz="2350">
              <a:latin typeface="Calibri"/>
              <a:cs typeface="Calibri"/>
            </a:endParaRPr>
          </a:p>
          <a:p>
            <a:pPr marL="241300" indent="-228600">
              <a:lnSpc>
                <a:spcPts val="2705"/>
              </a:lnSpc>
              <a:spcBef>
                <a:spcPts val="17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2350" dirty="0">
                <a:latin typeface="Calibri"/>
                <a:cs typeface="Calibri"/>
              </a:rPr>
              <a:t>There</a:t>
            </a:r>
            <a:r>
              <a:rPr sz="2350" spc="4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are</a:t>
            </a:r>
            <a:r>
              <a:rPr sz="2350" spc="4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13</a:t>
            </a:r>
            <a:r>
              <a:rPr sz="2350" spc="60" dirty="0">
                <a:latin typeface="Calibri"/>
                <a:cs typeface="Calibri"/>
              </a:rPr>
              <a:t> </a:t>
            </a:r>
            <a:r>
              <a:rPr sz="2350" spc="-10" dirty="0">
                <a:latin typeface="Calibri"/>
                <a:cs typeface="Calibri"/>
              </a:rPr>
              <a:t>assignments</a:t>
            </a:r>
            <a:endParaRPr sz="2350">
              <a:latin typeface="Calibri"/>
              <a:cs typeface="Calibri"/>
            </a:endParaRPr>
          </a:p>
          <a:p>
            <a:pPr marL="698500" lvl="1" indent="-229235">
              <a:lnSpc>
                <a:spcPts val="2220"/>
              </a:lnSpc>
              <a:buSzPct val="97560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50" dirty="0">
                <a:latin typeface="Calibri"/>
                <a:cs typeface="Calibri"/>
              </a:rPr>
              <a:t>You </a:t>
            </a:r>
            <a:r>
              <a:rPr lang="en-US" sz="2050" dirty="0">
                <a:latin typeface="Calibri"/>
                <a:cs typeface="Calibri"/>
              </a:rPr>
              <a:t>will drop your two lowest scores.</a:t>
            </a:r>
          </a:p>
          <a:p>
            <a:pPr marL="698500" lvl="1" indent="-229235">
              <a:lnSpc>
                <a:spcPts val="2335"/>
              </a:lnSpc>
              <a:buSzPct val="97560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50" dirty="0">
                <a:latin typeface="Calibri"/>
                <a:cs typeface="Calibri"/>
              </a:rPr>
              <a:t>All</a:t>
            </a:r>
            <a:r>
              <a:rPr sz="2050" spc="-55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assignments</a:t>
            </a:r>
            <a:r>
              <a:rPr sz="2050" spc="-4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are</a:t>
            </a:r>
            <a:r>
              <a:rPr sz="2050" spc="-45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weighted</a:t>
            </a:r>
            <a:r>
              <a:rPr sz="2050" spc="-55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equally</a:t>
            </a:r>
            <a:endParaRPr sz="2050">
              <a:latin typeface="Calibri"/>
              <a:cs typeface="Calibri"/>
            </a:endParaRPr>
          </a:p>
          <a:p>
            <a:pPr marL="241300" indent="-228600">
              <a:lnSpc>
                <a:spcPts val="2705"/>
              </a:lnSpc>
              <a:spcBef>
                <a:spcPts val="16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2350" spc="-10" dirty="0">
                <a:latin typeface="Calibri"/>
                <a:cs typeface="Calibri"/>
              </a:rPr>
              <a:t>Collaboration</a:t>
            </a:r>
            <a:endParaRPr sz="2350">
              <a:latin typeface="Calibri"/>
              <a:cs typeface="Calibri"/>
            </a:endParaRPr>
          </a:p>
          <a:p>
            <a:pPr marL="698500" lvl="1" indent="-229235">
              <a:lnSpc>
                <a:spcPts val="2220"/>
              </a:lnSpc>
              <a:buSzPct val="97560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50" dirty="0">
                <a:latin typeface="Calibri"/>
                <a:cs typeface="Calibri"/>
              </a:rPr>
              <a:t>Group</a:t>
            </a:r>
            <a:r>
              <a:rPr sz="2050" spc="-3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work</a:t>
            </a:r>
            <a:r>
              <a:rPr sz="2050" spc="-5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is</a:t>
            </a:r>
            <a:r>
              <a:rPr sz="2050" spc="-40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encouraged,</a:t>
            </a:r>
            <a:r>
              <a:rPr sz="2050" spc="-35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but</a:t>
            </a:r>
            <a:r>
              <a:rPr sz="2050" spc="-25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plagiarism</a:t>
            </a:r>
            <a:r>
              <a:rPr sz="2050" spc="-3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is</a:t>
            </a:r>
            <a:r>
              <a:rPr sz="2050" spc="-45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unacceptable</a:t>
            </a:r>
            <a:endParaRPr sz="2050">
              <a:latin typeface="Calibri"/>
              <a:cs typeface="Calibri"/>
            </a:endParaRPr>
          </a:p>
          <a:p>
            <a:pPr marL="698500" lvl="1" indent="-229235">
              <a:lnSpc>
                <a:spcPts val="2215"/>
              </a:lnSpc>
              <a:buSzPct val="97560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50" dirty="0">
                <a:latin typeface="Calibri"/>
                <a:cs typeface="Calibri"/>
              </a:rPr>
              <a:t>Try</a:t>
            </a:r>
            <a:r>
              <a:rPr sz="2050" spc="-5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to</a:t>
            </a:r>
            <a:r>
              <a:rPr sz="2050" spc="-35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“Google</a:t>
            </a:r>
            <a:r>
              <a:rPr sz="2050" spc="-60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it”</a:t>
            </a:r>
            <a:r>
              <a:rPr sz="2050" spc="-55" dirty="0">
                <a:latin typeface="Calibri"/>
                <a:cs typeface="Calibri"/>
              </a:rPr>
              <a:t> </a:t>
            </a:r>
            <a:r>
              <a:rPr sz="2050" spc="-20" dirty="0">
                <a:latin typeface="Calibri"/>
                <a:cs typeface="Calibri"/>
              </a:rPr>
              <a:t>first</a:t>
            </a:r>
            <a:endParaRPr sz="2050">
              <a:latin typeface="Calibri"/>
              <a:cs typeface="Calibri"/>
            </a:endParaRPr>
          </a:p>
          <a:p>
            <a:pPr marL="698500" lvl="1" indent="-229235">
              <a:lnSpc>
                <a:spcPts val="2340"/>
              </a:lnSpc>
              <a:buSzPct val="97560"/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50" dirty="0">
                <a:latin typeface="Calibri"/>
                <a:cs typeface="Calibri"/>
              </a:rPr>
              <a:t>Cite</a:t>
            </a:r>
            <a:r>
              <a:rPr sz="2050" spc="-55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your</a:t>
            </a:r>
            <a:r>
              <a:rPr sz="2050" spc="-30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sources</a:t>
            </a:r>
            <a:endParaRPr sz="20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2350" dirty="0">
                <a:latin typeface="Calibri"/>
                <a:cs typeface="Calibri"/>
              </a:rPr>
              <a:t>Read</a:t>
            </a:r>
            <a:r>
              <a:rPr sz="2350" spc="4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the</a:t>
            </a:r>
            <a:r>
              <a:rPr sz="2350" spc="8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assignment</a:t>
            </a:r>
            <a:r>
              <a:rPr sz="2350" spc="8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before</a:t>
            </a:r>
            <a:r>
              <a:rPr sz="2350" spc="6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coming</a:t>
            </a:r>
            <a:r>
              <a:rPr sz="2350" spc="9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to</a:t>
            </a:r>
            <a:r>
              <a:rPr sz="2350" spc="60" dirty="0">
                <a:latin typeface="Calibri"/>
                <a:cs typeface="Calibri"/>
              </a:rPr>
              <a:t> </a:t>
            </a:r>
            <a:r>
              <a:rPr sz="2350" spc="-25" dirty="0">
                <a:latin typeface="Calibri"/>
                <a:cs typeface="Calibri"/>
              </a:rPr>
              <a:t>lab</a:t>
            </a:r>
            <a:endParaRPr sz="2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46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For</a:t>
            </a:r>
            <a:r>
              <a:rPr b="1" spc="-20" dirty="0">
                <a:latin typeface="Calibri"/>
                <a:cs typeface="Calibri"/>
              </a:rPr>
              <a:t> loop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2220467"/>
            <a:ext cx="2517775" cy="695325"/>
          </a:xfrm>
          <a:custGeom>
            <a:avLst/>
            <a:gdLst/>
            <a:ahLst/>
            <a:cxnLst/>
            <a:rect l="l" t="t" r="r" b="b"/>
            <a:pathLst>
              <a:path w="2517775" h="695325">
                <a:moveTo>
                  <a:pt x="0" y="115824"/>
                </a:moveTo>
                <a:lnTo>
                  <a:pt x="9101" y="70723"/>
                </a:lnTo>
                <a:lnTo>
                  <a:pt x="33923" y="33909"/>
                </a:lnTo>
                <a:lnTo>
                  <a:pt x="70739" y="9096"/>
                </a:lnTo>
                <a:lnTo>
                  <a:pt x="115824" y="0"/>
                </a:lnTo>
                <a:lnTo>
                  <a:pt x="2401824" y="0"/>
                </a:lnTo>
                <a:lnTo>
                  <a:pt x="2446924" y="9096"/>
                </a:lnTo>
                <a:lnTo>
                  <a:pt x="2483739" y="33909"/>
                </a:lnTo>
                <a:lnTo>
                  <a:pt x="2508551" y="70723"/>
                </a:lnTo>
                <a:lnTo>
                  <a:pt x="2517648" y="115824"/>
                </a:lnTo>
                <a:lnTo>
                  <a:pt x="2517648" y="579120"/>
                </a:lnTo>
                <a:lnTo>
                  <a:pt x="2508551" y="624220"/>
                </a:lnTo>
                <a:lnTo>
                  <a:pt x="2483739" y="661035"/>
                </a:lnTo>
                <a:lnTo>
                  <a:pt x="2446924" y="685847"/>
                </a:lnTo>
                <a:lnTo>
                  <a:pt x="2401824" y="694944"/>
                </a:lnTo>
                <a:lnTo>
                  <a:pt x="115824" y="694944"/>
                </a:lnTo>
                <a:lnTo>
                  <a:pt x="70739" y="685847"/>
                </a:lnTo>
                <a:lnTo>
                  <a:pt x="33923" y="661035"/>
                </a:lnTo>
                <a:lnTo>
                  <a:pt x="9101" y="624220"/>
                </a:lnTo>
                <a:lnTo>
                  <a:pt x="0" y="579120"/>
                </a:lnTo>
                <a:lnTo>
                  <a:pt x="0" y="115824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6383" y="2406218"/>
            <a:ext cx="222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633215"/>
            <a:ext cx="3127375" cy="1122045"/>
          </a:xfrm>
          <a:custGeom>
            <a:avLst/>
            <a:gdLst/>
            <a:ahLst/>
            <a:cxnLst/>
            <a:rect l="l" t="t" r="r" b="b"/>
            <a:pathLst>
              <a:path w="3127375" h="1122045">
                <a:moveTo>
                  <a:pt x="0" y="560831"/>
                </a:moveTo>
                <a:lnTo>
                  <a:pt x="1563624" y="0"/>
                </a:lnTo>
                <a:lnTo>
                  <a:pt x="3127248" y="560831"/>
                </a:lnTo>
                <a:lnTo>
                  <a:pt x="1563624" y="1121663"/>
                </a:lnTo>
                <a:lnTo>
                  <a:pt x="0" y="560831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9180" y="3755897"/>
            <a:ext cx="1144905" cy="8515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latin typeface="Calibri"/>
                <a:cs typeface="Calibri"/>
              </a:rPr>
              <a:t>Have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reached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last</a:t>
            </a:r>
            <a:r>
              <a:rPr sz="1800" spc="-10" dirty="0">
                <a:latin typeface="Calibri"/>
                <a:cs typeface="Calibri"/>
              </a:rPr>
              <a:t> item?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7067" y="3846576"/>
            <a:ext cx="4491355" cy="2414270"/>
          </a:xfrm>
          <a:custGeom>
            <a:avLst/>
            <a:gdLst/>
            <a:ahLst/>
            <a:cxnLst/>
            <a:rect l="l" t="t" r="r" b="b"/>
            <a:pathLst>
              <a:path w="4491355" h="2414270">
                <a:moveTo>
                  <a:pt x="0" y="1836165"/>
                </a:moveTo>
                <a:lnTo>
                  <a:pt x="9074" y="1791179"/>
                </a:lnTo>
                <a:lnTo>
                  <a:pt x="33829" y="1754444"/>
                </a:lnTo>
                <a:lnTo>
                  <a:pt x="70562" y="1729677"/>
                </a:lnTo>
                <a:lnTo>
                  <a:pt x="115569" y="1720596"/>
                </a:lnTo>
                <a:lnTo>
                  <a:pt x="1315465" y="1720596"/>
                </a:lnTo>
                <a:lnTo>
                  <a:pt x="1360473" y="1729677"/>
                </a:lnTo>
                <a:lnTo>
                  <a:pt x="1397206" y="1754444"/>
                </a:lnTo>
                <a:lnTo>
                  <a:pt x="1421961" y="1791179"/>
                </a:lnTo>
                <a:lnTo>
                  <a:pt x="1431036" y="1836165"/>
                </a:lnTo>
                <a:lnTo>
                  <a:pt x="1431036" y="2298446"/>
                </a:lnTo>
                <a:lnTo>
                  <a:pt x="1421961" y="2343432"/>
                </a:lnTo>
                <a:lnTo>
                  <a:pt x="1397206" y="2380167"/>
                </a:lnTo>
                <a:lnTo>
                  <a:pt x="1360473" y="2404934"/>
                </a:lnTo>
                <a:lnTo>
                  <a:pt x="1315465" y="2414016"/>
                </a:lnTo>
                <a:lnTo>
                  <a:pt x="115569" y="2414016"/>
                </a:lnTo>
                <a:lnTo>
                  <a:pt x="70562" y="2404934"/>
                </a:lnTo>
                <a:lnTo>
                  <a:pt x="33829" y="2380167"/>
                </a:lnTo>
                <a:lnTo>
                  <a:pt x="9074" y="2343432"/>
                </a:lnTo>
                <a:lnTo>
                  <a:pt x="0" y="2298446"/>
                </a:lnTo>
                <a:lnTo>
                  <a:pt x="0" y="1836165"/>
                </a:lnTo>
                <a:close/>
              </a:path>
              <a:path w="4491355" h="2414270">
                <a:moveTo>
                  <a:pt x="3311652" y="115824"/>
                </a:moveTo>
                <a:lnTo>
                  <a:pt x="3320748" y="70723"/>
                </a:lnTo>
                <a:lnTo>
                  <a:pt x="3345561" y="33908"/>
                </a:lnTo>
                <a:lnTo>
                  <a:pt x="3382375" y="9096"/>
                </a:lnTo>
                <a:lnTo>
                  <a:pt x="3427476" y="0"/>
                </a:lnTo>
                <a:lnTo>
                  <a:pt x="4375404" y="0"/>
                </a:lnTo>
                <a:lnTo>
                  <a:pt x="4420504" y="9096"/>
                </a:lnTo>
                <a:lnTo>
                  <a:pt x="4457319" y="33909"/>
                </a:lnTo>
                <a:lnTo>
                  <a:pt x="4482131" y="70723"/>
                </a:lnTo>
                <a:lnTo>
                  <a:pt x="4491228" y="115824"/>
                </a:lnTo>
                <a:lnTo>
                  <a:pt x="4491228" y="579119"/>
                </a:lnTo>
                <a:lnTo>
                  <a:pt x="4482131" y="624220"/>
                </a:lnTo>
                <a:lnTo>
                  <a:pt x="4457319" y="661035"/>
                </a:lnTo>
                <a:lnTo>
                  <a:pt x="4420504" y="685847"/>
                </a:lnTo>
                <a:lnTo>
                  <a:pt x="4375404" y="694944"/>
                </a:lnTo>
                <a:lnTo>
                  <a:pt x="3427476" y="694944"/>
                </a:lnTo>
                <a:lnTo>
                  <a:pt x="3382375" y="685847"/>
                </a:lnTo>
                <a:lnTo>
                  <a:pt x="3345561" y="661035"/>
                </a:lnTo>
                <a:lnTo>
                  <a:pt x="3320748" y="624220"/>
                </a:lnTo>
                <a:lnTo>
                  <a:pt x="3311652" y="579119"/>
                </a:lnTo>
                <a:lnTo>
                  <a:pt x="3311652" y="115824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75250" y="4033266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Exit</a:t>
            </a:r>
            <a:r>
              <a:rPr sz="1800" spc="-20" dirty="0">
                <a:latin typeface="Calibri"/>
                <a:cs typeface="Calibri"/>
              </a:rPr>
              <a:t> loop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3063" y="2915411"/>
            <a:ext cx="4106545" cy="3006090"/>
          </a:xfrm>
          <a:custGeom>
            <a:avLst/>
            <a:gdLst/>
            <a:ahLst/>
            <a:cxnLst/>
            <a:rect l="l" t="t" r="r" b="b"/>
            <a:pathLst>
              <a:path w="4106545" h="3006090">
                <a:moveTo>
                  <a:pt x="793496" y="2992894"/>
                </a:moveTo>
                <a:lnTo>
                  <a:pt x="44450" y="2992894"/>
                </a:lnTo>
                <a:lnTo>
                  <a:pt x="44450" y="1495044"/>
                </a:lnTo>
                <a:lnTo>
                  <a:pt x="76200" y="1495044"/>
                </a:lnTo>
                <a:lnTo>
                  <a:pt x="69850" y="1482344"/>
                </a:lnTo>
                <a:lnTo>
                  <a:pt x="38100" y="1418844"/>
                </a:lnTo>
                <a:lnTo>
                  <a:pt x="0" y="1495044"/>
                </a:lnTo>
                <a:lnTo>
                  <a:pt x="31750" y="1495044"/>
                </a:lnTo>
                <a:lnTo>
                  <a:pt x="31750" y="3005594"/>
                </a:lnTo>
                <a:lnTo>
                  <a:pt x="793496" y="3005594"/>
                </a:lnTo>
                <a:lnTo>
                  <a:pt x="793496" y="2999244"/>
                </a:lnTo>
                <a:lnTo>
                  <a:pt x="793496" y="2992894"/>
                </a:lnTo>
                <a:close/>
              </a:path>
              <a:path w="4106545" h="3006090">
                <a:moveTo>
                  <a:pt x="1546860" y="2574798"/>
                </a:moveTo>
                <a:lnTo>
                  <a:pt x="1515110" y="2574798"/>
                </a:lnTo>
                <a:lnTo>
                  <a:pt x="1515110" y="1839468"/>
                </a:lnTo>
                <a:lnTo>
                  <a:pt x="1502410" y="1839468"/>
                </a:lnTo>
                <a:lnTo>
                  <a:pt x="1502410" y="2574798"/>
                </a:lnTo>
                <a:lnTo>
                  <a:pt x="1470660" y="2574798"/>
                </a:lnTo>
                <a:lnTo>
                  <a:pt x="1508760" y="2650998"/>
                </a:lnTo>
                <a:lnTo>
                  <a:pt x="1540510" y="2587498"/>
                </a:lnTo>
                <a:lnTo>
                  <a:pt x="1546860" y="2574798"/>
                </a:lnTo>
                <a:close/>
              </a:path>
              <a:path w="4106545" h="3006090">
                <a:moveTo>
                  <a:pt x="1546860" y="642239"/>
                </a:moveTo>
                <a:lnTo>
                  <a:pt x="1515110" y="642239"/>
                </a:lnTo>
                <a:lnTo>
                  <a:pt x="1515110" y="0"/>
                </a:lnTo>
                <a:lnTo>
                  <a:pt x="1502410" y="0"/>
                </a:lnTo>
                <a:lnTo>
                  <a:pt x="1502410" y="642239"/>
                </a:lnTo>
                <a:lnTo>
                  <a:pt x="1470660" y="642239"/>
                </a:lnTo>
                <a:lnTo>
                  <a:pt x="1508760" y="718439"/>
                </a:lnTo>
                <a:lnTo>
                  <a:pt x="1540510" y="654939"/>
                </a:lnTo>
                <a:lnTo>
                  <a:pt x="1546860" y="642239"/>
                </a:lnTo>
                <a:close/>
              </a:path>
              <a:path w="4106545" h="3006090">
                <a:moveTo>
                  <a:pt x="4106164" y="1278636"/>
                </a:moveTo>
                <a:lnTo>
                  <a:pt x="4093464" y="1272286"/>
                </a:lnTo>
                <a:lnTo>
                  <a:pt x="4029964" y="1240536"/>
                </a:lnTo>
                <a:lnTo>
                  <a:pt x="4029964" y="1272286"/>
                </a:lnTo>
                <a:lnTo>
                  <a:pt x="3072384" y="1272286"/>
                </a:lnTo>
                <a:lnTo>
                  <a:pt x="3072384" y="1284986"/>
                </a:lnTo>
                <a:lnTo>
                  <a:pt x="4029964" y="1284986"/>
                </a:lnTo>
                <a:lnTo>
                  <a:pt x="4029964" y="1316736"/>
                </a:lnTo>
                <a:lnTo>
                  <a:pt x="4093464" y="1284986"/>
                </a:lnTo>
                <a:lnTo>
                  <a:pt x="4106164" y="1278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80817" y="4961001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9426" y="5810351"/>
            <a:ext cx="765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stuff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4002" y="3843350"/>
            <a:ext cx="25082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9424" y="1444879"/>
            <a:ext cx="3141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Useful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repeating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8024" y="1871598"/>
            <a:ext cx="84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code!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41872" y="2388725"/>
            <a:ext cx="4326255" cy="11868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dirty="0">
                <a:latin typeface="Consolas"/>
                <a:cs typeface="Consolas"/>
              </a:rPr>
              <a:t>for</a:t>
            </a:r>
            <a:r>
              <a:rPr sz="2200" spc="-75" dirty="0"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0000FF"/>
                </a:solidFill>
                <a:latin typeface="Consolas"/>
                <a:cs typeface="Consolas"/>
              </a:rPr>
              <a:t>&lt;counter&gt;</a:t>
            </a:r>
            <a:r>
              <a:rPr sz="220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200" spc="-25" dirty="0">
                <a:latin typeface="Consolas"/>
                <a:cs typeface="Consolas"/>
              </a:rPr>
              <a:t>in</a:t>
            </a:r>
            <a:endParaRPr sz="2200">
              <a:latin typeface="Consolas"/>
              <a:cs typeface="Consolas"/>
            </a:endParaRPr>
          </a:p>
          <a:p>
            <a:pPr marL="927100" marR="5080">
              <a:lnSpc>
                <a:spcPts val="3110"/>
              </a:lnSpc>
              <a:spcBef>
                <a:spcPts val="5"/>
              </a:spcBef>
            </a:pPr>
            <a:r>
              <a:rPr sz="2200" spc="-10" dirty="0">
                <a:solidFill>
                  <a:srgbClr val="0000FF"/>
                </a:solidFill>
                <a:latin typeface="Consolas"/>
                <a:cs typeface="Consolas"/>
              </a:rPr>
              <a:t>&lt;collection_of_stuff&gt;: </a:t>
            </a:r>
            <a:r>
              <a:rPr sz="2200" spc="-20" dirty="0">
                <a:latin typeface="Consolas"/>
                <a:cs typeface="Consolas"/>
              </a:rPr>
              <a:t>code-block-</a:t>
            </a:r>
            <a:r>
              <a:rPr sz="2200" spc="-50" dirty="0">
                <a:latin typeface="Consolas"/>
                <a:cs typeface="Consolas"/>
              </a:rPr>
              <a:t>1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946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For</a:t>
            </a:r>
            <a:r>
              <a:rPr b="1" spc="-20" dirty="0">
                <a:latin typeface="Calibri"/>
                <a:cs typeface="Calibri"/>
              </a:rPr>
              <a:t> loop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2220467"/>
            <a:ext cx="2517775" cy="695325"/>
          </a:xfrm>
          <a:custGeom>
            <a:avLst/>
            <a:gdLst/>
            <a:ahLst/>
            <a:cxnLst/>
            <a:rect l="l" t="t" r="r" b="b"/>
            <a:pathLst>
              <a:path w="2517775" h="695325">
                <a:moveTo>
                  <a:pt x="0" y="115824"/>
                </a:moveTo>
                <a:lnTo>
                  <a:pt x="9101" y="70723"/>
                </a:lnTo>
                <a:lnTo>
                  <a:pt x="33923" y="33909"/>
                </a:lnTo>
                <a:lnTo>
                  <a:pt x="70739" y="9096"/>
                </a:lnTo>
                <a:lnTo>
                  <a:pt x="115824" y="0"/>
                </a:lnTo>
                <a:lnTo>
                  <a:pt x="2401824" y="0"/>
                </a:lnTo>
                <a:lnTo>
                  <a:pt x="2446924" y="9096"/>
                </a:lnTo>
                <a:lnTo>
                  <a:pt x="2483739" y="33909"/>
                </a:lnTo>
                <a:lnTo>
                  <a:pt x="2508551" y="70723"/>
                </a:lnTo>
                <a:lnTo>
                  <a:pt x="2517648" y="115824"/>
                </a:lnTo>
                <a:lnTo>
                  <a:pt x="2517648" y="579120"/>
                </a:lnTo>
                <a:lnTo>
                  <a:pt x="2508551" y="624220"/>
                </a:lnTo>
                <a:lnTo>
                  <a:pt x="2483739" y="661035"/>
                </a:lnTo>
                <a:lnTo>
                  <a:pt x="2446924" y="685847"/>
                </a:lnTo>
                <a:lnTo>
                  <a:pt x="2401824" y="694944"/>
                </a:lnTo>
                <a:lnTo>
                  <a:pt x="115824" y="694944"/>
                </a:lnTo>
                <a:lnTo>
                  <a:pt x="70739" y="685847"/>
                </a:lnTo>
                <a:lnTo>
                  <a:pt x="33923" y="661035"/>
                </a:lnTo>
                <a:lnTo>
                  <a:pt x="9101" y="624220"/>
                </a:lnTo>
                <a:lnTo>
                  <a:pt x="0" y="579120"/>
                </a:lnTo>
                <a:lnTo>
                  <a:pt x="0" y="115824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6383" y="2406218"/>
            <a:ext cx="2229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3633215"/>
            <a:ext cx="3127375" cy="1122045"/>
          </a:xfrm>
          <a:custGeom>
            <a:avLst/>
            <a:gdLst/>
            <a:ahLst/>
            <a:cxnLst/>
            <a:rect l="l" t="t" r="r" b="b"/>
            <a:pathLst>
              <a:path w="3127375" h="1122045">
                <a:moveTo>
                  <a:pt x="0" y="560831"/>
                </a:moveTo>
                <a:lnTo>
                  <a:pt x="1563624" y="0"/>
                </a:lnTo>
                <a:lnTo>
                  <a:pt x="3127248" y="560831"/>
                </a:lnTo>
                <a:lnTo>
                  <a:pt x="1563624" y="1121663"/>
                </a:lnTo>
                <a:lnTo>
                  <a:pt x="0" y="560831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9180" y="3755897"/>
            <a:ext cx="1144905" cy="8515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latin typeface="Calibri"/>
                <a:cs typeface="Calibri"/>
              </a:rPr>
              <a:t>Have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reached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last</a:t>
            </a:r>
            <a:r>
              <a:rPr sz="1800" spc="-10" dirty="0">
                <a:latin typeface="Calibri"/>
                <a:cs typeface="Calibri"/>
              </a:rPr>
              <a:t> item?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7067" y="3846576"/>
            <a:ext cx="4491355" cy="2414270"/>
          </a:xfrm>
          <a:custGeom>
            <a:avLst/>
            <a:gdLst/>
            <a:ahLst/>
            <a:cxnLst/>
            <a:rect l="l" t="t" r="r" b="b"/>
            <a:pathLst>
              <a:path w="4491355" h="2414270">
                <a:moveTo>
                  <a:pt x="0" y="1836165"/>
                </a:moveTo>
                <a:lnTo>
                  <a:pt x="9074" y="1791179"/>
                </a:lnTo>
                <a:lnTo>
                  <a:pt x="33829" y="1754444"/>
                </a:lnTo>
                <a:lnTo>
                  <a:pt x="70562" y="1729677"/>
                </a:lnTo>
                <a:lnTo>
                  <a:pt x="115569" y="1720596"/>
                </a:lnTo>
                <a:lnTo>
                  <a:pt x="1315465" y="1720596"/>
                </a:lnTo>
                <a:lnTo>
                  <a:pt x="1360473" y="1729677"/>
                </a:lnTo>
                <a:lnTo>
                  <a:pt x="1397206" y="1754444"/>
                </a:lnTo>
                <a:lnTo>
                  <a:pt x="1421961" y="1791179"/>
                </a:lnTo>
                <a:lnTo>
                  <a:pt x="1431036" y="1836165"/>
                </a:lnTo>
                <a:lnTo>
                  <a:pt x="1431036" y="2298446"/>
                </a:lnTo>
                <a:lnTo>
                  <a:pt x="1421961" y="2343432"/>
                </a:lnTo>
                <a:lnTo>
                  <a:pt x="1397206" y="2380167"/>
                </a:lnTo>
                <a:lnTo>
                  <a:pt x="1360473" y="2404934"/>
                </a:lnTo>
                <a:lnTo>
                  <a:pt x="1315465" y="2414016"/>
                </a:lnTo>
                <a:lnTo>
                  <a:pt x="115569" y="2414016"/>
                </a:lnTo>
                <a:lnTo>
                  <a:pt x="70562" y="2404934"/>
                </a:lnTo>
                <a:lnTo>
                  <a:pt x="33829" y="2380167"/>
                </a:lnTo>
                <a:lnTo>
                  <a:pt x="9074" y="2343432"/>
                </a:lnTo>
                <a:lnTo>
                  <a:pt x="0" y="2298446"/>
                </a:lnTo>
                <a:lnTo>
                  <a:pt x="0" y="1836165"/>
                </a:lnTo>
                <a:close/>
              </a:path>
              <a:path w="4491355" h="2414270">
                <a:moveTo>
                  <a:pt x="3311652" y="115824"/>
                </a:moveTo>
                <a:lnTo>
                  <a:pt x="3320748" y="70723"/>
                </a:lnTo>
                <a:lnTo>
                  <a:pt x="3345561" y="33908"/>
                </a:lnTo>
                <a:lnTo>
                  <a:pt x="3382375" y="9096"/>
                </a:lnTo>
                <a:lnTo>
                  <a:pt x="3427476" y="0"/>
                </a:lnTo>
                <a:lnTo>
                  <a:pt x="4375404" y="0"/>
                </a:lnTo>
                <a:lnTo>
                  <a:pt x="4420504" y="9096"/>
                </a:lnTo>
                <a:lnTo>
                  <a:pt x="4457319" y="33909"/>
                </a:lnTo>
                <a:lnTo>
                  <a:pt x="4482131" y="70723"/>
                </a:lnTo>
                <a:lnTo>
                  <a:pt x="4491228" y="115824"/>
                </a:lnTo>
                <a:lnTo>
                  <a:pt x="4491228" y="579119"/>
                </a:lnTo>
                <a:lnTo>
                  <a:pt x="4482131" y="624220"/>
                </a:lnTo>
                <a:lnTo>
                  <a:pt x="4457319" y="661035"/>
                </a:lnTo>
                <a:lnTo>
                  <a:pt x="4420504" y="685847"/>
                </a:lnTo>
                <a:lnTo>
                  <a:pt x="4375404" y="694944"/>
                </a:lnTo>
                <a:lnTo>
                  <a:pt x="3427476" y="694944"/>
                </a:lnTo>
                <a:lnTo>
                  <a:pt x="3382375" y="685847"/>
                </a:lnTo>
                <a:lnTo>
                  <a:pt x="3345561" y="661035"/>
                </a:lnTo>
                <a:lnTo>
                  <a:pt x="3320748" y="624220"/>
                </a:lnTo>
                <a:lnTo>
                  <a:pt x="3311652" y="579119"/>
                </a:lnTo>
                <a:lnTo>
                  <a:pt x="3311652" y="115824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75250" y="4033266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Exit</a:t>
            </a:r>
            <a:r>
              <a:rPr sz="1800" spc="-20" dirty="0">
                <a:latin typeface="Calibri"/>
                <a:cs typeface="Calibri"/>
              </a:rPr>
              <a:t> loop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3063" y="2915411"/>
            <a:ext cx="4106545" cy="3006090"/>
          </a:xfrm>
          <a:custGeom>
            <a:avLst/>
            <a:gdLst/>
            <a:ahLst/>
            <a:cxnLst/>
            <a:rect l="l" t="t" r="r" b="b"/>
            <a:pathLst>
              <a:path w="4106545" h="3006090">
                <a:moveTo>
                  <a:pt x="793496" y="2992894"/>
                </a:moveTo>
                <a:lnTo>
                  <a:pt x="44450" y="2992894"/>
                </a:lnTo>
                <a:lnTo>
                  <a:pt x="44450" y="1495044"/>
                </a:lnTo>
                <a:lnTo>
                  <a:pt x="76200" y="1495044"/>
                </a:lnTo>
                <a:lnTo>
                  <a:pt x="69850" y="1482344"/>
                </a:lnTo>
                <a:lnTo>
                  <a:pt x="38100" y="1418844"/>
                </a:lnTo>
                <a:lnTo>
                  <a:pt x="0" y="1495044"/>
                </a:lnTo>
                <a:lnTo>
                  <a:pt x="31750" y="1495044"/>
                </a:lnTo>
                <a:lnTo>
                  <a:pt x="31750" y="3005594"/>
                </a:lnTo>
                <a:lnTo>
                  <a:pt x="793496" y="3005594"/>
                </a:lnTo>
                <a:lnTo>
                  <a:pt x="793496" y="2999244"/>
                </a:lnTo>
                <a:lnTo>
                  <a:pt x="793496" y="2992894"/>
                </a:lnTo>
                <a:close/>
              </a:path>
              <a:path w="4106545" h="3006090">
                <a:moveTo>
                  <a:pt x="1546860" y="2574798"/>
                </a:moveTo>
                <a:lnTo>
                  <a:pt x="1515110" y="2574798"/>
                </a:lnTo>
                <a:lnTo>
                  <a:pt x="1515110" y="1839468"/>
                </a:lnTo>
                <a:lnTo>
                  <a:pt x="1502410" y="1839468"/>
                </a:lnTo>
                <a:lnTo>
                  <a:pt x="1502410" y="2574798"/>
                </a:lnTo>
                <a:lnTo>
                  <a:pt x="1470660" y="2574798"/>
                </a:lnTo>
                <a:lnTo>
                  <a:pt x="1508760" y="2650998"/>
                </a:lnTo>
                <a:lnTo>
                  <a:pt x="1540510" y="2587498"/>
                </a:lnTo>
                <a:lnTo>
                  <a:pt x="1546860" y="2574798"/>
                </a:lnTo>
                <a:close/>
              </a:path>
              <a:path w="4106545" h="3006090">
                <a:moveTo>
                  <a:pt x="1546860" y="642239"/>
                </a:moveTo>
                <a:lnTo>
                  <a:pt x="1515110" y="642239"/>
                </a:lnTo>
                <a:lnTo>
                  <a:pt x="1515110" y="0"/>
                </a:lnTo>
                <a:lnTo>
                  <a:pt x="1502410" y="0"/>
                </a:lnTo>
                <a:lnTo>
                  <a:pt x="1502410" y="642239"/>
                </a:lnTo>
                <a:lnTo>
                  <a:pt x="1470660" y="642239"/>
                </a:lnTo>
                <a:lnTo>
                  <a:pt x="1508760" y="718439"/>
                </a:lnTo>
                <a:lnTo>
                  <a:pt x="1540510" y="654939"/>
                </a:lnTo>
                <a:lnTo>
                  <a:pt x="1546860" y="642239"/>
                </a:lnTo>
                <a:close/>
              </a:path>
              <a:path w="4106545" h="3006090">
                <a:moveTo>
                  <a:pt x="4106164" y="1278636"/>
                </a:moveTo>
                <a:lnTo>
                  <a:pt x="4093464" y="1272286"/>
                </a:lnTo>
                <a:lnTo>
                  <a:pt x="4029964" y="1240536"/>
                </a:lnTo>
                <a:lnTo>
                  <a:pt x="4029964" y="1272286"/>
                </a:lnTo>
                <a:lnTo>
                  <a:pt x="3072384" y="1272286"/>
                </a:lnTo>
                <a:lnTo>
                  <a:pt x="3072384" y="1284986"/>
                </a:lnTo>
                <a:lnTo>
                  <a:pt x="4029964" y="1284986"/>
                </a:lnTo>
                <a:lnTo>
                  <a:pt x="4029964" y="1316736"/>
                </a:lnTo>
                <a:lnTo>
                  <a:pt x="4093464" y="1284986"/>
                </a:lnTo>
                <a:lnTo>
                  <a:pt x="4106164" y="1278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80817" y="4961001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4002" y="3843350"/>
            <a:ext cx="25082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3847" y="1014983"/>
            <a:ext cx="5629910" cy="175450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Consolas"/>
                <a:cs typeface="Consolas"/>
              </a:rPr>
              <a:t>genes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["GATA4",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"GFP",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"FOXA1",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"UNC-</a:t>
            </a:r>
            <a:r>
              <a:rPr sz="1800" spc="-20" dirty="0">
                <a:latin typeface="Consolas"/>
                <a:cs typeface="Consolas"/>
              </a:rPr>
              <a:t>21"]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R="3649345" algn="r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for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in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genes</a:t>
            </a:r>
            <a:r>
              <a:rPr sz="1800" spc="-10" dirty="0">
                <a:latin typeface="Consolas"/>
                <a:cs typeface="Consolas"/>
              </a:rPr>
              <a:t>:</a:t>
            </a:r>
            <a:endParaRPr sz="1800">
              <a:latin typeface="Consolas"/>
              <a:cs typeface="Consolas"/>
            </a:endParaRPr>
          </a:p>
          <a:p>
            <a:pPr marR="3612515" algn="r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print(i)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print("printed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all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genes")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31197" y="3037077"/>
            <a:ext cx="254000" cy="742950"/>
            <a:chOff x="9331197" y="3037077"/>
            <a:chExt cx="254000" cy="742950"/>
          </a:xfrm>
        </p:grpSpPr>
        <p:sp>
          <p:nvSpPr>
            <p:cNvPr id="14" name="object 14"/>
            <p:cNvSpPr/>
            <p:nvPr/>
          </p:nvSpPr>
          <p:spPr>
            <a:xfrm>
              <a:off x="9337547" y="3043427"/>
              <a:ext cx="241300" cy="730250"/>
            </a:xfrm>
            <a:custGeom>
              <a:avLst/>
              <a:gdLst/>
              <a:ahLst/>
              <a:cxnLst/>
              <a:rect l="l" t="t" r="r" b="b"/>
              <a:pathLst>
                <a:path w="241300" h="730250">
                  <a:moveTo>
                    <a:pt x="180594" y="0"/>
                  </a:moveTo>
                  <a:lnTo>
                    <a:pt x="60198" y="0"/>
                  </a:lnTo>
                  <a:lnTo>
                    <a:pt x="60198" y="609600"/>
                  </a:lnTo>
                  <a:lnTo>
                    <a:pt x="0" y="609600"/>
                  </a:lnTo>
                  <a:lnTo>
                    <a:pt x="120396" y="729996"/>
                  </a:lnTo>
                  <a:lnTo>
                    <a:pt x="240792" y="609600"/>
                  </a:lnTo>
                  <a:lnTo>
                    <a:pt x="180594" y="609600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37547" y="3043427"/>
              <a:ext cx="241300" cy="730250"/>
            </a:xfrm>
            <a:custGeom>
              <a:avLst/>
              <a:gdLst/>
              <a:ahLst/>
              <a:cxnLst/>
              <a:rect l="l" t="t" r="r" b="b"/>
              <a:pathLst>
                <a:path w="241300" h="730250">
                  <a:moveTo>
                    <a:pt x="180594" y="0"/>
                  </a:moveTo>
                  <a:lnTo>
                    <a:pt x="180594" y="609600"/>
                  </a:lnTo>
                  <a:lnTo>
                    <a:pt x="240792" y="609600"/>
                  </a:lnTo>
                  <a:lnTo>
                    <a:pt x="120396" y="729996"/>
                  </a:lnTo>
                  <a:lnTo>
                    <a:pt x="0" y="609600"/>
                  </a:lnTo>
                  <a:lnTo>
                    <a:pt x="60198" y="609600"/>
                  </a:lnTo>
                  <a:lnTo>
                    <a:pt x="60198" y="0"/>
                  </a:lnTo>
                  <a:lnTo>
                    <a:pt x="180594" y="0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92085" y="4131309"/>
            <a:ext cx="21558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817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GATA4 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GFP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FOXA1 UNC-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21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printed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all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genes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9426" y="5810351"/>
            <a:ext cx="765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stuff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424" y="1444879"/>
            <a:ext cx="3141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Useful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repeating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8024" y="1871598"/>
            <a:ext cx="84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code!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More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324" y="1670304"/>
            <a:ext cx="2590800" cy="119951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latin typeface="Consolas"/>
                <a:cs typeface="Consolas"/>
              </a:rPr>
              <a:t>my_string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"Hello"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for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in</a:t>
            </a:r>
            <a:r>
              <a:rPr sz="1800" spc="-10" dirty="0">
                <a:latin typeface="Consolas"/>
                <a:cs typeface="Consolas"/>
              </a:rPr>
              <a:t> my_string:</a:t>
            </a:r>
            <a:endParaRPr sz="18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print(i)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17977" y="3069082"/>
            <a:ext cx="254000" cy="741680"/>
            <a:chOff x="2617977" y="3069082"/>
            <a:chExt cx="254000" cy="741680"/>
          </a:xfrm>
        </p:grpSpPr>
        <p:sp>
          <p:nvSpPr>
            <p:cNvPr id="5" name="object 5"/>
            <p:cNvSpPr/>
            <p:nvPr/>
          </p:nvSpPr>
          <p:spPr>
            <a:xfrm>
              <a:off x="2624327" y="3075432"/>
              <a:ext cx="241300" cy="728980"/>
            </a:xfrm>
            <a:custGeom>
              <a:avLst/>
              <a:gdLst/>
              <a:ahLst/>
              <a:cxnLst/>
              <a:rect l="l" t="t" r="r" b="b"/>
              <a:pathLst>
                <a:path w="241300" h="728979">
                  <a:moveTo>
                    <a:pt x="180594" y="0"/>
                  </a:moveTo>
                  <a:lnTo>
                    <a:pt x="60198" y="0"/>
                  </a:lnTo>
                  <a:lnTo>
                    <a:pt x="60198" y="608075"/>
                  </a:lnTo>
                  <a:lnTo>
                    <a:pt x="0" y="608075"/>
                  </a:lnTo>
                  <a:lnTo>
                    <a:pt x="120396" y="728471"/>
                  </a:lnTo>
                  <a:lnTo>
                    <a:pt x="240792" y="608075"/>
                  </a:lnTo>
                  <a:lnTo>
                    <a:pt x="180594" y="608075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24327" y="3075432"/>
              <a:ext cx="241300" cy="728980"/>
            </a:xfrm>
            <a:custGeom>
              <a:avLst/>
              <a:gdLst/>
              <a:ahLst/>
              <a:cxnLst/>
              <a:rect l="l" t="t" r="r" b="b"/>
              <a:pathLst>
                <a:path w="241300" h="728979">
                  <a:moveTo>
                    <a:pt x="180594" y="0"/>
                  </a:moveTo>
                  <a:lnTo>
                    <a:pt x="180594" y="608075"/>
                  </a:lnTo>
                  <a:lnTo>
                    <a:pt x="240792" y="608075"/>
                  </a:lnTo>
                  <a:lnTo>
                    <a:pt x="120396" y="728471"/>
                  </a:lnTo>
                  <a:lnTo>
                    <a:pt x="0" y="608075"/>
                  </a:lnTo>
                  <a:lnTo>
                    <a:pt x="60198" y="608075"/>
                  </a:lnTo>
                  <a:lnTo>
                    <a:pt x="60198" y="0"/>
                  </a:lnTo>
                  <a:lnTo>
                    <a:pt x="180594" y="0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15514" y="4009770"/>
            <a:ext cx="125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H</a:t>
            </a:r>
            <a:endParaRPr sz="1800">
              <a:latin typeface="Consolas"/>
              <a:cs typeface="Consolas"/>
            </a:endParaRPr>
          </a:p>
          <a:p>
            <a:pPr algn="just">
              <a:lnSpc>
                <a:spcPct val="100000"/>
              </a:lnSpc>
            </a:pPr>
            <a:r>
              <a:rPr sz="1800" spc="-50" dirty="0">
                <a:latin typeface="Consolas"/>
                <a:cs typeface="Consolas"/>
              </a:rPr>
              <a:t>e l 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8331" y="1670304"/>
            <a:ext cx="2590800" cy="1199515"/>
          </a:xfrm>
          <a:prstGeom prst="rect">
            <a:avLst/>
          </a:prstGeom>
          <a:ln w="12700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latin typeface="Consolas"/>
                <a:cs typeface="Consolas"/>
              </a:rPr>
              <a:t>my_number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2500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for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in</a:t>
            </a:r>
            <a:r>
              <a:rPr sz="1800" spc="-10" dirty="0">
                <a:latin typeface="Consolas"/>
                <a:cs typeface="Consolas"/>
              </a:rPr>
              <a:t> my_number:</a:t>
            </a:r>
            <a:endParaRPr sz="1800">
              <a:latin typeface="Consolas"/>
              <a:cs typeface="Consolas"/>
            </a:endParaRPr>
          </a:p>
          <a:p>
            <a:pPr marL="1006475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print(i)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45220" y="3041650"/>
            <a:ext cx="555625" cy="741680"/>
            <a:chOff x="8245220" y="3041650"/>
            <a:chExt cx="555625" cy="741680"/>
          </a:xfrm>
        </p:grpSpPr>
        <p:sp>
          <p:nvSpPr>
            <p:cNvPr id="10" name="object 10"/>
            <p:cNvSpPr/>
            <p:nvPr/>
          </p:nvSpPr>
          <p:spPr>
            <a:xfrm>
              <a:off x="8403335" y="3048000"/>
              <a:ext cx="241300" cy="728980"/>
            </a:xfrm>
            <a:custGeom>
              <a:avLst/>
              <a:gdLst/>
              <a:ahLst/>
              <a:cxnLst/>
              <a:rect l="l" t="t" r="r" b="b"/>
              <a:pathLst>
                <a:path w="241300" h="728979">
                  <a:moveTo>
                    <a:pt x="180594" y="0"/>
                  </a:moveTo>
                  <a:lnTo>
                    <a:pt x="60198" y="0"/>
                  </a:lnTo>
                  <a:lnTo>
                    <a:pt x="60198" y="608076"/>
                  </a:lnTo>
                  <a:lnTo>
                    <a:pt x="0" y="608076"/>
                  </a:lnTo>
                  <a:lnTo>
                    <a:pt x="120396" y="728472"/>
                  </a:lnTo>
                  <a:lnTo>
                    <a:pt x="240792" y="608076"/>
                  </a:lnTo>
                  <a:lnTo>
                    <a:pt x="180594" y="608076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3335" y="3048000"/>
              <a:ext cx="241300" cy="728980"/>
            </a:xfrm>
            <a:custGeom>
              <a:avLst/>
              <a:gdLst/>
              <a:ahLst/>
              <a:cxnLst/>
              <a:rect l="l" t="t" r="r" b="b"/>
              <a:pathLst>
                <a:path w="241300" h="728979">
                  <a:moveTo>
                    <a:pt x="180594" y="0"/>
                  </a:moveTo>
                  <a:lnTo>
                    <a:pt x="180594" y="608076"/>
                  </a:lnTo>
                  <a:lnTo>
                    <a:pt x="240792" y="608076"/>
                  </a:lnTo>
                  <a:lnTo>
                    <a:pt x="120396" y="728472"/>
                  </a:lnTo>
                  <a:lnTo>
                    <a:pt x="0" y="608076"/>
                  </a:lnTo>
                  <a:lnTo>
                    <a:pt x="60198" y="608076"/>
                  </a:lnTo>
                  <a:lnTo>
                    <a:pt x="60198" y="0"/>
                  </a:lnTo>
                  <a:lnTo>
                    <a:pt x="180594" y="0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45220" y="3094609"/>
              <a:ext cx="555625" cy="556260"/>
            </a:xfrm>
            <a:custGeom>
              <a:avLst/>
              <a:gdLst/>
              <a:ahLst/>
              <a:cxnLst/>
              <a:rect l="l" t="t" r="r" b="b"/>
              <a:pathLst>
                <a:path w="555625" h="556260">
                  <a:moveTo>
                    <a:pt x="449072" y="0"/>
                  </a:moveTo>
                  <a:lnTo>
                    <a:pt x="277749" y="171703"/>
                  </a:lnTo>
                  <a:lnTo>
                    <a:pt x="106425" y="0"/>
                  </a:lnTo>
                  <a:lnTo>
                    <a:pt x="0" y="106171"/>
                  </a:lnTo>
                  <a:lnTo>
                    <a:pt x="171576" y="278002"/>
                  </a:lnTo>
                  <a:lnTo>
                    <a:pt x="0" y="449833"/>
                  </a:lnTo>
                  <a:lnTo>
                    <a:pt x="106425" y="556005"/>
                  </a:lnTo>
                  <a:lnTo>
                    <a:pt x="277749" y="384301"/>
                  </a:lnTo>
                  <a:lnTo>
                    <a:pt x="449072" y="556005"/>
                  </a:lnTo>
                  <a:lnTo>
                    <a:pt x="555498" y="449833"/>
                  </a:lnTo>
                  <a:lnTo>
                    <a:pt x="383921" y="278002"/>
                  </a:lnTo>
                  <a:lnTo>
                    <a:pt x="555498" y="106171"/>
                  </a:lnTo>
                  <a:lnTo>
                    <a:pt x="4490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82330" y="4009770"/>
            <a:ext cx="1511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5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0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6175" y="5105527"/>
            <a:ext cx="980313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o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FURTHER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READING: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while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loops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python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http://learnpythonthehardway.org/book/ex33.html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latin typeface="Calibri"/>
                <a:cs typeface="Calibri"/>
              </a:rPr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18990" y="1683766"/>
            <a:ext cx="2132965" cy="826769"/>
            <a:chOff x="4618990" y="1683766"/>
            <a:chExt cx="2132965" cy="826769"/>
          </a:xfrm>
        </p:grpSpPr>
        <p:sp>
          <p:nvSpPr>
            <p:cNvPr id="4" name="object 4"/>
            <p:cNvSpPr/>
            <p:nvPr/>
          </p:nvSpPr>
          <p:spPr>
            <a:xfrm>
              <a:off x="4625340" y="1690116"/>
              <a:ext cx="2120265" cy="814069"/>
            </a:xfrm>
            <a:custGeom>
              <a:avLst/>
              <a:gdLst/>
              <a:ahLst/>
              <a:cxnLst/>
              <a:rect l="l" t="t" r="r" b="b"/>
              <a:pathLst>
                <a:path w="2120265" h="814069">
                  <a:moveTo>
                    <a:pt x="1984248" y="0"/>
                  </a:moveTo>
                  <a:lnTo>
                    <a:pt x="135636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678180"/>
                  </a:lnTo>
                  <a:lnTo>
                    <a:pt x="6912" y="721059"/>
                  </a:lnTo>
                  <a:lnTo>
                    <a:pt x="26164" y="758293"/>
                  </a:lnTo>
                  <a:lnTo>
                    <a:pt x="55522" y="787651"/>
                  </a:lnTo>
                  <a:lnTo>
                    <a:pt x="92756" y="806903"/>
                  </a:lnTo>
                  <a:lnTo>
                    <a:pt x="135636" y="813816"/>
                  </a:lnTo>
                  <a:lnTo>
                    <a:pt x="1984248" y="813816"/>
                  </a:lnTo>
                  <a:lnTo>
                    <a:pt x="2027127" y="806903"/>
                  </a:lnTo>
                  <a:lnTo>
                    <a:pt x="2064361" y="787651"/>
                  </a:lnTo>
                  <a:lnTo>
                    <a:pt x="2093719" y="758293"/>
                  </a:lnTo>
                  <a:lnTo>
                    <a:pt x="2112971" y="721059"/>
                  </a:lnTo>
                  <a:lnTo>
                    <a:pt x="2119884" y="678180"/>
                  </a:lnTo>
                  <a:lnTo>
                    <a:pt x="2119884" y="135636"/>
                  </a:lnTo>
                  <a:lnTo>
                    <a:pt x="2112971" y="92756"/>
                  </a:lnTo>
                  <a:lnTo>
                    <a:pt x="2093719" y="55522"/>
                  </a:lnTo>
                  <a:lnTo>
                    <a:pt x="2064361" y="26164"/>
                  </a:lnTo>
                  <a:lnTo>
                    <a:pt x="2027127" y="6912"/>
                  </a:lnTo>
                  <a:lnTo>
                    <a:pt x="1984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25340" y="1690116"/>
              <a:ext cx="2120265" cy="814069"/>
            </a:xfrm>
            <a:custGeom>
              <a:avLst/>
              <a:gdLst/>
              <a:ahLst/>
              <a:cxnLst/>
              <a:rect l="l" t="t" r="r" b="b"/>
              <a:pathLst>
                <a:path w="2120265" h="81406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lnTo>
                    <a:pt x="1984248" y="0"/>
                  </a:lnTo>
                  <a:lnTo>
                    <a:pt x="2027127" y="6912"/>
                  </a:lnTo>
                  <a:lnTo>
                    <a:pt x="2064361" y="26164"/>
                  </a:lnTo>
                  <a:lnTo>
                    <a:pt x="2093719" y="55522"/>
                  </a:lnTo>
                  <a:lnTo>
                    <a:pt x="2112971" y="92756"/>
                  </a:lnTo>
                  <a:lnTo>
                    <a:pt x="2119884" y="135636"/>
                  </a:lnTo>
                  <a:lnTo>
                    <a:pt x="2119884" y="678180"/>
                  </a:lnTo>
                  <a:lnTo>
                    <a:pt x="2112971" y="721059"/>
                  </a:lnTo>
                  <a:lnTo>
                    <a:pt x="2093719" y="758293"/>
                  </a:lnTo>
                  <a:lnTo>
                    <a:pt x="2064361" y="787651"/>
                  </a:lnTo>
                  <a:lnTo>
                    <a:pt x="2027127" y="806903"/>
                  </a:lnTo>
                  <a:lnTo>
                    <a:pt x="1984248" y="813816"/>
                  </a:lnTo>
                  <a:lnTo>
                    <a:pt x="135636" y="813816"/>
                  </a:lnTo>
                  <a:lnTo>
                    <a:pt x="92756" y="806903"/>
                  </a:lnTo>
                  <a:lnTo>
                    <a:pt x="55522" y="787651"/>
                  </a:lnTo>
                  <a:lnTo>
                    <a:pt x="26164" y="758293"/>
                  </a:lnTo>
                  <a:lnTo>
                    <a:pt x="6912" y="721059"/>
                  </a:lnTo>
                  <a:lnTo>
                    <a:pt x="0" y="678180"/>
                  </a:lnTo>
                  <a:lnTo>
                    <a:pt x="0" y="13563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21122" y="1936241"/>
            <a:ext cx="152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Does some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stuff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55720" y="2055875"/>
            <a:ext cx="3671570" cy="80010"/>
          </a:xfrm>
          <a:custGeom>
            <a:avLst/>
            <a:gdLst/>
            <a:ahLst/>
            <a:cxnLst/>
            <a:rect l="l" t="t" r="r" b="b"/>
            <a:pathLst>
              <a:path w="3671570" h="80010">
                <a:moveTo>
                  <a:pt x="756500" y="48006"/>
                </a:moveTo>
                <a:lnTo>
                  <a:pt x="705104" y="48006"/>
                </a:lnTo>
                <a:lnTo>
                  <a:pt x="692302" y="48006"/>
                </a:lnTo>
                <a:lnTo>
                  <a:pt x="692150" y="79756"/>
                </a:lnTo>
                <a:lnTo>
                  <a:pt x="756500" y="48006"/>
                </a:lnTo>
                <a:close/>
              </a:path>
              <a:path w="3671570" h="80010">
                <a:moveTo>
                  <a:pt x="768604" y="42037"/>
                </a:moveTo>
                <a:lnTo>
                  <a:pt x="692531" y="3556"/>
                </a:lnTo>
                <a:lnTo>
                  <a:pt x="692365" y="35242"/>
                </a:lnTo>
                <a:lnTo>
                  <a:pt x="0" y="31750"/>
                </a:lnTo>
                <a:lnTo>
                  <a:pt x="0" y="44450"/>
                </a:lnTo>
                <a:lnTo>
                  <a:pt x="692302" y="47942"/>
                </a:lnTo>
                <a:lnTo>
                  <a:pt x="705104" y="48006"/>
                </a:lnTo>
                <a:lnTo>
                  <a:pt x="756627" y="47942"/>
                </a:lnTo>
                <a:lnTo>
                  <a:pt x="768604" y="42037"/>
                </a:lnTo>
                <a:close/>
              </a:path>
              <a:path w="3671570" h="80010">
                <a:moveTo>
                  <a:pt x="3671443" y="38100"/>
                </a:moveTo>
                <a:lnTo>
                  <a:pt x="3658743" y="31750"/>
                </a:lnTo>
                <a:lnTo>
                  <a:pt x="3595243" y="0"/>
                </a:lnTo>
                <a:lnTo>
                  <a:pt x="3595243" y="31750"/>
                </a:lnTo>
                <a:lnTo>
                  <a:pt x="2889504" y="31750"/>
                </a:lnTo>
                <a:lnTo>
                  <a:pt x="2889504" y="44450"/>
                </a:lnTo>
                <a:lnTo>
                  <a:pt x="3595243" y="44450"/>
                </a:lnTo>
                <a:lnTo>
                  <a:pt x="3595243" y="76200"/>
                </a:lnTo>
                <a:lnTo>
                  <a:pt x="3658743" y="44450"/>
                </a:lnTo>
                <a:lnTo>
                  <a:pt x="367144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53536" y="1921002"/>
            <a:ext cx="51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5692" y="1921002"/>
            <a:ext cx="65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238" y="3870452"/>
            <a:ext cx="5474335" cy="9671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27100" marR="5080" indent="-914400">
              <a:lnSpc>
                <a:spcPts val="2520"/>
              </a:lnSpc>
              <a:spcBef>
                <a:spcPts val="85"/>
              </a:spcBef>
            </a:pPr>
            <a:r>
              <a:rPr sz="2000" dirty="0">
                <a:latin typeface="Consolas"/>
                <a:cs typeface="Consolas"/>
              </a:rPr>
              <a:t>def</a:t>
            </a:r>
            <a:r>
              <a:rPr sz="2000" spc="-45" dirty="0"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&lt;function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name&gt;</a:t>
            </a:r>
            <a:r>
              <a:rPr sz="2000" dirty="0">
                <a:latin typeface="Consolas"/>
                <a:cs typeface="Consolas"/>
              </a:rPr>
              <a:t>(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variables&gt;</a:t>
            </a:r>
            <a:r>
              <a:rPr sz="2000" spc="-10" dirty="0">
                <a:latin typeface="Consolas"/>
                <a:cs typeface="Consolas"/>
              </a:rPr>
              <a:t>):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do some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stuff</a:t>
            </a:r>
            <a:endParaRPr sz="2000">
              <a:latin typeface="Consolas"/>
              <a:cs typeface="Consolas"/>
            </a:endParaRPr>
          </a:p>
          <a:p>
            <a:pPr marL="927100">
              <a:lnSpc>
                <a:spcPts val="2380"/>
              </a:lnSpc>
            </a:pPr>
            <a:r>
              <a:rPr sz="2000" dirty="0">
                <a:latin typeface="Consolas"/>
                <a:cs typeface="Consolas"/>
              </a:rPr>
              <a:t>return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nsolas"/>
                <a:cs typeface="Consolas"/>
              </a:rPr>
              <a:t>&lt;output&gt;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380" y="3871976"/>
            <a:ext cx="5550535" cy="9652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927100" marR="5080" indent="-914400">
              <a:lnSpc>
                <a:spcPct val="104000"/>
              </a:lnSpc>
              <a:spcBef>
                <a:spcPts val="5"/>
              </a:spcBef>
            </a:pPr>
            <a:r>
              <a:rPr sz="2000" dirty="0">
                <a:latin typeface="Consolas"/>
                <a:cs typeface="Consolas"/>
              </a:rPr>
              <a:t>def </a:t>
            </a:r>
            <a:r>
              <a:rPr sz="2000" spc="-10" dirty="0">
                <a:latin typeface="Consolas"/>
                <a:cs typeface="Consolas"/>
              </a:rPr>
              <a:t>celsius_to_fahrenheit(celsius): </a:t>
            </a:r>
            <a:r>
              <a:rPr sz="2000" dirty="0">
                <a:latin typeface="Consolas"/>
                <a:cs typeface="Consolas"/>
              </a:rPr>
              <a:t>fahrenheit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celsius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*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1.8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20" dirty="0">
                <a:latin typeface="Consolas"/>
                <a:cs typeface="Consolas"/>
              </a:rPr>
              <a:t>32.0 </a:t>
            </a:r>
            <a:r>
              <a:rPr sz="2000" dirty="0">
                <a:latin typeface="Consolas"/>
                <a:cs typeface="Consolas"/>
              </a:rPr>
              <a:t>return</a:t>
            </a:r>
            <a:r>
              <a:rPr sz="2000" spc="-10" dirty="0">
                <a:latin typeface="Consolas"/>
                <a:cs typeface="Consolas"/>
              </a:rPr>
              <a:t> fahrenheit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But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how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 I use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 </a:t>
            </a:r>
            <a:r>
              <a:rPr b="1" spc="-10" dirty="0">
                <a:latin typeface="Calibri"/>
                <a:cs typeface="Calibri"/>
              </a:rPr>
              <a:t>function?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6175" y="3429736"/>
            <a:ext cx="47745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000" dirty="0">
                <a:latin typeface="Consolas"/>
                <a:cs typeface="Consolas"/>
              </a:rPr>
              <a:t>temp1 =</a:t>
            </a:r>
            <a:r>
              <a:rPr sz="2000" spc="-10" dirty="0">
                <a:latin typeface="Consolas"/>
                <a:cs typeface="Consolas"/>
              </a:rPr>
              <a:t> celsius_to_fahrenheit(37) </a:t>
            </a:r>
            <a:r>
              <a:rPr sz="2000" dirty="0">
                <a:latin typeface="Consolas"/>
                <a:cs typeface="Consolas"/>
              </a:rPr>
              <a:t>temp2 =</a:t>
            </a:r>
            <a:r>
              <a:rPr sz="2000" spc="-10" dirty="0">
                <a:latin typeface="Consolas"/>
                <a:cs typeface="Consolas"/>
              </a:rPr>
              <a:t> celsius_to_fahrenheit(100) </a:t>
            </a:r>
            <a:r>
              <a:rPr sz="2000" dirty="0">
                <a:latin typeface="Consolas"/>
                <a:cs typeface="Consolas"/>
              </a:rPr>
              <a:t>temp3 =</a:t>
            </a:r>
            <a:r>
              <a:rPr sz="2000" spc="-10" dirty="0">
                <a:latin typeface="Consolas"/>
                <a:cs typeface="Consolas"/>
              </a:rPr>
              <a:t> celsius_to_fahrenheit(0)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4993" y="3429736"/>
            <a:ext cx="28187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 marR="5080" indent="-140335">
              <a:lnSpc>
                <a:spcPct val="125000"/>
              </a:lnSpc>
              <a:spcBef>
                <a:spcPts val="100"/>
              </a:spcBef>
            </a:pPr>
            <a:r>
              <a:rPr sz="2000" dirty="0">
                <a:latin typeface="Consolas"/>
                <a:cs typeface="Consolas"/>
              </a:rPr>
              <a:t>#sets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temp1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to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20" dirty="0">
                <a:latin typeface="Consolas"/>
                <a:cs typeface="Consolas"/>
              </a:rPr>
              <a:t>98.6 </a:t>
            </a:r>
            <a:r>
              <a:rPr sz="2000" dirty="0">
                <a:latin typeface="Consolas"/>
                <a:cs typeface="Consolas"/>
              </a:rPr>
              <a:t>#sets</a:t>
            </a:r>
            <a:r>
              <a:rPr sz="2000" spc="-3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temp2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to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25" dirty="0">
                <a:latin typeface="Consolas"/>
                <a:cs typeface="Consolas"/>
              </a:rPr>
              <a:t>212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Consolas"/>
                <a:cs typeface="Consolas"/>
              </a:rPr>
              <a:t>#sets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temp3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to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spc="-25" dirty="0">
                <a:latin typeface="Consolas"/>
                <a:cs typeface="Consolas"/>
              </a:rPr>
              <a:t>32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6927" y="2189480"/>
            <a:ext cx="5550535" cy="9652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927100" marR="5080" indent="-915035">
              <a:lnSpc>
                <a:spcPct val="104000"/>
              </a:lnSpc>
              <a:spcBef>
                <a:spcPts val="5"/>
              </a:spcBef>
            </a:pPr>
            <a:r>
              <a:rPr sz="2000" dirty="0">
                <a:latin typeface="Consolas"/>
                <a:cs typeface="Consolas"/>
              </a:rPr>
              <a:t>def </a:t>
            </a:r>
            <a:r>
              <a:rPr sz="2000" spc="-10" dirty="0">
                <a:latin typeface="Consolas"/>
                <a:cs typeface="Consolas"/>
              </a:rPr>
              <a:t>celsius_to_fahrenheit(celsius): </a:t>
            </a:r>
            <a:r>
              <a:rPr sz="2000" dirty="0">
                <a:latin typeface="Consolas"/>
                <a:cs typeface="Consolas"/>
              </a:rPr>
              <a:t>fahrenheit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celsius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*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1.8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+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20" dirty="0">
                <a:latin typeface="Consolas"/>
                <a:cs typeface="Consolas"/>
              </a:rPr>
              <a:t>32.0 </a:t>
            </a:r>
            <a:r>
              <a:rPr sz="2000" dirty="0">
                <a:latin typeface="Consolas"/>
                <a:cs typeface="Consolas"/>
              </a:rPr>
              <a:t>return</a:t>
            </a:r>
            <a:r>
              <a:rPr sz="2000" spc="-10" dirty="0">
                <a:latin typeface="Consolas"/>
                <a:cs typeface="Consolas"/>
              </a:rPr>
              <a:t> fahrenheit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But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how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 I use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 </a:t>
            </a:r>
            <a:r>
              <a:rPr b="1" spc="-10" dirty="0">
                <a:latin typeface="Calibri"/>
                <a:cs typeface="Calibri"/>
              </a:rPr>
              <a:t>function?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7125" y="3583518"/>
          <a:ext cx="4812663" cy="101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7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R="30480" algn="ctr">
                        <a:lnSpc>
                          <a:spcPts val="1889"/>
                        </a:lnSpc>
                      </a:pPr>
                      <a:r>
                        <a:rPr sz="2000" spc="-25" dirty="0">
                          <a:latin typeface="Consolas"/>
                          <a:cs typeface="Consolas"/>
                        </a:rPr>
                        <a:t>sum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9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= </a:t>
                      </a:r>
                      <a:r>
                        <a:rPr sz="2000" spc="-10" dirty="0">
                          <a:latin typeface="Consolas"/>
                          <a:cs typeface="Consolas"/>
                        </a:rPr>
                        <a:t>addition(4,5)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9"/>
                        </a:lnSpc>
                      </a:pPr>
                      <a:r>
                        <a:rPr sz="2000" spc="-10" dirty="0">
                          <a:latin typeface="Consolas"/>
                          <a:cs typeface="Consolas"/>
                        </a:rPr>
                        <a:t>#sets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9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sum</a:t>
                      </a:r>
                      <a:r>
                        <a:rPr sz="20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dirty="0">
                          <a:latin typeface="Consolas"/>
                          <a:cs typeface="Consolas"/>
                        </a:rPr>
                        <a:t>to</a:t>
                      </a:r>
                      <a:r>
                        <a:rPr sz="20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50" dirty="0">
                          <a:latin typeface="Consolas"/>
                          <a:cs typeface="Consolas"/>
                        </a:rPr>
                        <a:t>9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30480" algn="ctr">
                        <a:lnSpc>
                          <a:spcPts val="23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A </a:t>
                      </a:r>
                      <a:r>
                        <a:rPr sz="2000" spc="-50" dirty="0">
                          <a:latin typeface="Consolas"/>
                          <a:cs typeface="Consolas"/>
                        </a:rPr>
                        <a:t>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3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2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R="30480" algn="ctr">
                        <a:lnSpc>
                          <a:spcPts val="23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B </a:t>
                      </a:r>
                      <a:r>
                        <a:rPr sz="2000" spc="-50" dirty="0">
                          <a:latin typeface="Consolas"/>
                          <a:cs typeface="Consolas"/>
                        </a:rPr>
                        <a:t>=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385"/>
                        </a:lnSpc>
                      </a:pPr>
                      <a:r>
                        <a:rPr sz="2000" dirty="0">
                          <a:latin typeface="Consolas"/>
                          <a:cs typeface="Consolas"/>
                        </a:rPr>
                        <a:t>3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46175" y="4572148"/>
            <a:ext cx="5194935" cy="788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dirty="0">
                <a:latin typeface="Consolas"/>
                <a:cs typeface="Consolas"/>
              </a:rPr>
              <a:t>sum2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addition(A,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B)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#sets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sum2</a:t>
            </a:r>
            <a:r>
              <a:rPr sz="2000" spc="-3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to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spc="-50" dirty="0">
                <a:latin typeface="Consolas"/>
                <a:cs typeface="Consolas"/>
              </a:rPr>
              <a:t>5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latin typeface="Consolas"/>
                <a:cs typeface="Consolas"/>
              </a:rPr>
              <a:t>sum3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addition(5)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#throws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an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error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6927" y="2189480"/>
            <a:ext cx="3518535" cy="9652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927100" marR="5080" indent="-915035" algn="just">
              <a:lnSpc>
                <a:spcPct val="104000"/>
              </a:lnSpc>
              <a:spcBef>
                <a:spcPts val="5"/>
              </a:spcBef>
            </a:pPr>
            <a:r>
              <a:rPr sz="2000" dirty="0">
                <a:latin typeface="Consolas"/>
                <a:cs typeface="Consolas"/>
              </a:rPr>
              <a:t>def</a:t>
            </a:r>
            <a:r>
              <a:rPr sz="2000" spc="-2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addition(num1,</a:t>
            </a:r>
            <a:r>
              <a:rPr sz="2000" spc="-25" dirty="0">
                <a:latin typeface="Consolas"/>
                <a:cs typeface="Consolas"/>
              </a:rPr>
              <a:t> </a:t>
            </a:r>
            <a:r>
              <a:rPr sz="2000" spc="-10" dirty="0">
                <a:latin typeface="Consolas"/>
                <a:cs typeface="Consolas"/>
              </a:rPr>
              <a:t>num2): </a:t>
            </a:r>
            <a:r>
              <a:rPr sz="2000" dirty="0">
                <a:latin typeface="Consolas"/>
                <a:cs typeface="Consolas"/>
              </a:rPr>
              <a:t>num3</a:t>
            </a:r>
            <a:r>
              <a:rPr sz="2000" spc="-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=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num1</a:t>
            </a:r>
            <a:r>
              <a:rPr sz="2000" spc="-15" dirty="0">
                <a:latin typeface="Consolas"/>
                <a:cs typeface="Consolas"/>
              </a:rPr>
              <a:t> </a:t>
            </a:r>
            <a:r>
              <a:rPr sz="2000" dirty="0">
                <a:latin typeface="Consolas"/>
                <a:cs typeface="Consolas"/>
              </a:rPr>
              <a:t>+ </a:t>
            </a:r>
            <a:r>
              <a:rPr sz="2000" spc="-20" dirty="0">
                <a:latin typeface="Consolas"/>
                <a:cs typeface="Consolas"/>
              </a:rPr>
              <a:t>num2 </a:t>
            </a:r>
            <a:r>
              <a:rPr sz="2000" dirty="0">
                <a:latin typeface="Consolas"/>
                <a:cs typeface="Consolas"/>
              </a:rPr>
              <a:t>return</a:t>
            </a:r>
            <a:r>
              <a:rPr sz="2000" spc="-10" dirty="0">
                <a:latin typeface="Consolas"/>
                <a:cs typeface="Consolas"/>
              </a:rPr>
              <a:t> </a:t>
            </a:r>
            <a:r>
              <a:rPr sz="2000" spc="-20" dirty="0">
                <a:latin typeface="Consolas"/>
                <a:cs typeface="Consolas"/>
              </a:rPr>
              <a:t>num3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5"/>
              </a:spcBef>
            </a:pPr>
            <a:r>
              <a:rPr dirty="0"/>
              <a:t>Python</a:t>
            </a:r>
            <a:r>
              <a:rPr spc="-15" dirty="0"/>
              <a:t> </a:t>
            </a:r>
            <a:r>
              <a:rPr dirty="0"/>
              <a:t>functions:</a:t>
            </a:r>
            <a:r>
              <a:rPr spc="-30" dirty="0"/>
              <a:t> </a:t>
            </a:r>
            <a:r>
              <a:rPr dirty="0"/>
              <a:t>where</a:t>
            </a:r>
            <a:r>
              <a:rPr spc="-1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I</a:t>
            </a:r>
            <a:r>
              <a:rPr spc="-10" dirty="0"/>
              <a:t> </a:t>
            </a:r>
            <a:r>
              <a:rPr dirty="0"/>
              <a:t>learn</a:t>
            </a:r>
            <a:r>
              <a:rPr spc="-10" dirty="0"/>
              <a:t> more?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7665"/>
            <a:ext cx="9598025" cy="21177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Python.org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tutorial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74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User-</a:t>
            </a:r>
            <a:r>
              <a:rPr sz="2400" dirty="0">
                <a:latin typeface="Calibri"/>
                <a:cs typeface="Calibri"/>
              </a:rPr>
              <a:t>defined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functions: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40"/>
              </a:lnSpc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https://docs.python.org/3/tutorial/controlflow.html#defining-functions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Python.org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documentation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functions: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https://docs.python.org/3/library/functions.html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68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49174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6F2F9F"/>
                </a:solidFill>
                <a:latin typeface="Calibri"/>
                <a:cs typeface="Calibri"/>
              </a:rPr>
              <a:t>Commenting</a:t>
            </a:r>
            <a:r>
              <a:rPr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/>
              <a:t>your</a:t>
            </a:r>
            <a:r>
              <a:rPr spc="-25" dirty="0"/>
              <a:t> </a:t>
            </a:r>
            <a:r>
              <a:rPr spc="-2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5891"/>
            <a:ext cx="9803765" cy="22345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Why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concept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useful?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73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Makes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easier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for--</a:t>
            </a:r>
            <a:r>
              <a:rPr sz="2400" dirty="0">
                <a:latin typeface="Calibri"/>
                <a:cs typeface="Calibri"/>
              </a:rPr>
              <a:t>you,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self,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Segoe UI Emoji"/>
                <a:cs typeface="Segoe UI Emoji"/>
              </a:rPr>
              <a:t>☺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anyone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unfamiliar</a:t>
            </a:r>
            <a:r>
              <a:rPr sz="2400" spc="-20" dirty="0">
                <a:latin typeface="Calibri"/>
                <a:cs typeface="Calibri"/>
              </a:rPr>
              <a:t> with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0"/>
              </a:lnSpc>
            </a:pPr>
            <a:r>
              <a:rPr sz="2400" dirty="0">
                <a:latin typeface="Calibri"/>
                <a:cs typeface="Calibri"/>
              </a:rPr>
              <a:t>your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code--</a:t>
            </a:r>
            <a:r>
              <a:rPr sz="2400" dirty="0">
                <a:latin typeface="Calibri"/>
                <a:cs typeface="Calibri"/>
              </a:rPr>
              <a:t>to understand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doing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  <a:tab pos="5718175" algn="l"/>
              </a:tabLst>
            </a:pPr>
            <a:r>
              <a:rPr sz="2800" dirty="0">
                <a:latin typeface="Calibri"/>
                <a:cs typeface="Calibri"/>
              </a:rPr>
              <a:t>Comments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human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readable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text.</a:t>
            </a:r>
            <a:r>
              <a:rPr sz="2800" dirty="0">
                <a:latin typeface="Calibri"/>
                <a:cs typeface="Calibri"/>
              </a:rPr>
              <a:t>	They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ignored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Python.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Add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comments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970218"/>
            <a:ext cx="2986405" cy="17164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how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script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does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How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script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function</a:t>
            </a:r>
            <a:r>
              <a:rPr sz="2000" spc="-20" dirty="0">
                <a:latin typeface="Calibri"/>
                <a:cs typeface="Calibri"/>
              </a:rPr>
              <a:t> does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What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block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does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5771388"/>
            <a:ext cx="9144000" cy="58547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24130" rIns="0" bIns="0" rtlCol="0">
            <a:spAutoFit/>
          </a:bodyPr>
          <a:lstStyle/>
          <a:p>
            <a:pPr marL="1026160">
              <a:lnSpc>
                <a:spcPct val="100000"/>
              </a:lnSpc>
              <a:spcBef>
                <a:spcPts val="190"/>
              </a:spcBef>
            </a:pPr>
            <a:r>
              <a:rPr sz="3200" b="1" dirty="0">
                <a:latin typeface="Calibri"/>
                <a:cs typeface="Calibri"/>
              </a:rPr>
              <a:t>TREAT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YOUR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CODE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LIKE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LAB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NOTEBOOK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9098" y="4018534"/>
            <a:ext cx="897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why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9098" y="4323334"/>
            <a:ext cx="38525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Biological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relevance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Rationale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design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Alternatives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Commenting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rule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thumb</a:t>
            </a:r>
          </a:p>
        </p:txBody>
      </p:sp>
      <p:sp>
        <p:nvSpPr>
          <p:cNvPr id="4" name="object 4"/>
          <p:cNvSpPr/>
          <p:nvPr/>
        </p:nvSpPr>
        <p:spPr>
          <a:xfrm>
            <a:off x="1193291" y="4492752"/>
            <a:ext cx="9469120" cy="996950"/>
          </a:xfrm>
          <a:custGeom>
            <a:avLst/>
            <a:gdLst/>
            <a:ahLst/>
            <a:cxnLst/>
            <a:rect l="l" t="t" r="r" b="b"/>
            <a:pathLst>
              <a:path w="9469120" h="996950">
                <a:moveTo>
                  <a:pt x="9468612" y="0"/>
                </a:moveTo>
                <a:lnTo>
                  <a:pt x="0" y="0"/>
                </a:lnTo>
                <a:lnTo>
                  <a:pt x="0" y="996696"/>
                </a:lnTo>
                <a:lnTo>
                  <a:pt x="9468612" y="996696"/>
                </a:lnTo>
                <a:lnTo>
                  <a:pt x="946861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4477" y="1793493"/>
            <a:ext cx="8921750" cy="361505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959485" marR="596265">
              <a:lnSpc>
                <a:spcPct val="90000"/>
              </a:lnSpc>
              <a:spcBef>
                <a:spcPts val="430"/>
              </a:spcBef>
            </a:pP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[and</a:t>
            </a:r>
            <a:r>
              <a:rPr sz="2800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comment]</a:t>
            </a:r>
            <a:r>
              <a:rPr sz="2800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guy</a:t>
            </a:r>
            <a:r>
              <a:rPr sz="2800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FFFFFF"/>
                </a:solidFill>
                <a:latin typeface="Calibri"/>
                <a:cs typeface="Calibri"/>
              </a:rPr>
              <a:t>ends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libri"/>
                <a:cs typeface="Calibri"/>
              </a:rPr>
              <a:t>maintaining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800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00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800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libri"/>
                <a:cs typeface="Calibri"/>
              </a:rPr>
              <a:t>violent psychopath</a:t>
            </a:r>
            <a:r>
              <a:rPr sz="2800" i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knows</a:t>
            </a:r>
            <a:r>
              <a:rPr sz="2800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800" i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i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live.</a:t>
            </a:r>
            <a:r>
              <a:rPr sz="2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00" i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i="1" spc="-10" dirty="0">
                <a:solidFill>
                  <a:srgbClr val="FFFFFF"/>
                </a:solidFill>
                <a:latin typeface="Calibri"/>
                <a:cs typeface="Calibri"/>
              </a:rPr>
              <a:t>readability.</a:t>
            </a:r>
            <a:endParaRPr sz="2800">
              <a:latin typeface="Calibri"/>
              <a:cs typeface="Calibri"/>
            </a:endParaRPr>
          </a:p>
          <a:p>
            <a:pPr marL="6619240">
              <a:lnSpc>
                <a:spcPct val="100000"/>
              </a:lnSpc>
              <a:spcBef>
                <a:spcPts val="675"/>
              </a:spcBef>
            </a:pPr>
            <a:r>
              <a:rPr sz="2800" i="1" spc="-2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28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libri"/>
                <a:cs typeface="Calibri"/>
              </a:rPr>
              <a:t>Woods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Calibri"/>
              <a:cs typeface="Calibri"/>
            </a:endParaRPr>
          </a:p>
          <a:p>
            <a:pPr marL="456565" indent="-456565">
              <a:lnSpc>
                <a:spcPts val="3350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deducted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comment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2800">
              <a:latin typeface="Calibri"/>
              <a:cs typeface="Calibri"/>
            </a:endParaRPr>
          </a:p>
          <a:p>
            <a:pPr marL="456565" indent="-456565">
              <a:lnSpc>
                <a:spcPts val="3350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resource,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website,</a:t>
            </a:r>
            <a:r>
              <a:rPr sz="2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cite</a:t>
            </a:r>
            <a:r>
              <a:rPr sz="2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05"/>
              </a:spcBef>
            </a:pPr>
            <a:r>
              <a:rPr dirty="0"/>
              <a:t>Comment</a:t>
            </a:r>
            <a:r>
              <a:rPr spc="-50" dirty="0"/>
              <a:t> </a:t>
            </a:r>
            <a:r>
              <a:rPr spc="-10" dirty="0"/>
              <a:t>syntax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0350" y="2069845"/>
          <a:ext cx="11696700" cy="385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Syntax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Example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888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Block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comment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0">
                <a:tc>
                  <a:txBody>
                    <a:bodyPr/>
                    <a:lstStyle/>
                    <a:p>
                      <a:pPr marL="90805" marR="14395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8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&lt;your_comment&gt;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800" spc="-1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&lt;your_comment&gt;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8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In-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line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comment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&lt;code&gt;</a:t>
                      </a:r>
                      <a:r>
                        <a:rPr sz="1800" spc="-2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8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&lt;your_comment&gt;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8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5410200"/>
            <a:ext cx="7962900" cy="381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8100" y="2912364"/>
            <a:ext cx="8115300" cy="1812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428053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Grading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10018395" cy="37560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points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Graded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Does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work?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doesn’t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“fastest”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“most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efficient”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credit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doesn’t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describe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well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commented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readable?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commenting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Segoe UI Emoji"/>
                <a:cs typeface="Segoe UI Emoji"/>
              </a:rPr>
              <a:t>☺</a:t>
            </a:r>
            <a:r>
              <a:rPr sz="2000" spc="-25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answers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correct?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Grades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returned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grades.txt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server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Only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 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read this</a:t>
            </a:r>
            <a:r>
              <a:rPr sz="2400" spc="-20" dirty="0">
                <a:latin typeface="Calibri"/>
                <a:cs typeface="Calibri"/>
              </a:rPr>
              <a:t> file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310254">
              <a:lnSpc>
                <a:spcPct val="100000"/>
              </a:lnSpc>
              <a:spcBef>
                <a:spcPts val="105"/>
              </a:spcBef>
            </a:pPr>
            <a:r>
              <a:rPr dirty="0"/>
              <a:t>Python</a:t>
            </a:r>
            <a:r>
              <a:rPr spc="-15" dirty="0"/>
              <a:t> </a:t>
            </a:r>
            <a:r>
              <a:rPr b="1" spc="-10" dirty="0">
                <a:solidFill>
                  <a:srgbClr val="6F2F9F"/>
                </a:solidFill>
                <a:latin typeface="Calibri"/>
                <a:cs typeface="Calibri"/>
              </a:rPr>
              <a:t>modules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9966"/>
            <a:ext cx="10137140" cy="40767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242570" indent="-228600">
              <a:lnSpc>
                <a:spcPts val="269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module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Python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definitions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statements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particular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purpose,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05"/>
              </a:lnSpc>
              <a:spcBef>
                <a:spcPts val="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Generating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numbers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Plotting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5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Modules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imported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beginning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loads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e.g.,</a:t>
            </a:r>
            <a:endParaRPr sz="2400">
              <a:latin typeface="Calibri"/>
              <a:cs typeface="Calibri"/>
            </a:endParaRPr>
          </a:p>
          <a:p>
            <a:pPr marL="927100" marR="6663690">
              <a:lnSpc>
                <a:spcPct val="109600"/>
              </a:lnSpc>
            </a:pP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import</a:t>
            </a:r>
            <a:r>
              <a:rPr sz="28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solidFill>
                  <a:srgbClr val="0000FF"/>
                </a:solidFill>
                <a:latin typeface="Consolas"/>
                <a:cs typeface="Consolas"/>
              </a:rPr>
              <a:t>sys </a:t>
            </a:r>
            <a:r>
              <a:rPr sz="2800" dirty="0">
                <a:solidFill>
                  <a:srgbClr val="0000FF"/>
                </a:solidFill>
                <a:latin typeface="Consolas"/>
                <a:cs typeface="Consolas"/>
              </a:rPr>
              <a:t>import</a:t>
            </a:r>
            <a:r>
              <a:rPr sz="280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random</a:t>
            </a:r>
            <a:endParaRPr sz="2800">
              <a:latin typeface="Consolas"/>
              <a:cs typeface="Consolas"/>
            </a:endParaRPr>
          </a:p>
          <a:p>
            <a:pPr marL="241300" indent="-228600">
              <a:lnSpc>
                <a:spcPts val="3025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access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module’s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features,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onsolas"/>
                <a:cs typeface="Consolas"/>
              </a:rPr>
              <a:t>&lt;module&gt;</a:t>
            </a:r>
            <a:r>
              <a:rPr sz="2800" spc="-2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2800" spc="-20" dirty="0">
                <a:solidFill>
                  <a:srgbClr val="FF0000"/>
                </a:solidFill>
                <a:latin typeface="Consolas"/>
                <a:cs typeface="Consolas"/>
              </a:rPr>
              <a:t>&lt;feature&gt;</a:t>
            </a:r>
            <a:r>
              <a:rPr sz="2800" spc="-2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spc="-10" dirty="0">
                <a:solidFill>
                  <a:srgbClr val="0000FF"/>
                </a:solidFill>
                <a:latin typeface="Consolas"/>
                <a:cs typeface="Consolas"/>
              </a:rPr>
              <a:t>sys.exit()</a:t>
            </a:r>
            <a:endParaRPr sz="2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296285">
              <a:lnSpc>
                <a:spcPct val="100000"/>
              </a:lnSpc>
              <a:spcBef>
                <a:spcPts val="105"/>
              </a:spcBef>
            </a:pPr>
            <a:r>
              <a:rPr dirty="0"/>
              <a:t>Random</a:t>
            </a:r>
            <a:r>
              <a:rPr spc="-15" dirty="0"/>
              <a:t> </a:t>
            </a:r>
            <a:r>
              <a:rPr spc="-10" dirty="0"/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9309100" cy="13481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Contains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generating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random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various distributions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TIP: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useful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assignment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89050" y="3351148"/>
          <a:ext cx="9601200" cy="2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8642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Function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0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random.choice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random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element from</a:t>
                      </a:r>
                      <a:r>
                        <a:rPr sz="2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list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0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random.randint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random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interger in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range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0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random.random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random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float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range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[0,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1)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10" dirty="0">
                          <a:solidFill>
                            <a:srgbClr val="6F2F9F"/>
                          </a:solidFill>
                          <a:latin typeface="Consolas"/>
                          <a:cs typeface="Consolas"/>
                        </a:rPr>
                        <a:t>Random.seed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Initialize</a:t>
                      </a:r>
                      <a:r>
                        <a:rPr sz="2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(pseudo)</a:t>
                      </a:r>
                      <a:r>
                        <a:rPr sz="2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random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latin typeface="Arial"/>
                          <a:cs typeface="Arial"/>
                        </a:rPr>
                        <a:t>generator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6055" y="6500876"/>
            <a:ext cx="4628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https://docs.python.org/3.4/library/random.html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" y="2667000"/>
            <a:ext cx="487680" cy="48767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007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latin typeface="Calibri"/>
                <a:cs typeface="Calibri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595627"/>
            <a:ext cx="9032875" cy="2307590"/>
          </a:xfrm>
          <a:prstGeom prst="rect">
            <a:avLst/>
          </a:prstGeom>
          <a:solidFill>
            <a:srgbClr val="F7F7F8"/>
          </a:solidFill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solidFill>
                  <a:srgbClr val="000087"/>
                </a:solidFill>
                <a:latin typeface="Courier New"/>
                <a:cs typeface="Courier New"/>
              </a:rPr>
              <a:t>import</a:t>
            </a:r>
            <a:r>
              <a:rPr sz="2400" spc="-40" dirty="0">
                <a:solidFill>
                  <a:srgbClr val="000087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random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numberList</a:t>
            </a:r>
            <a:r>
              <a:rPr sz="2400" spc="-45" dirty="0"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=</a:t>
            </a:r>
            <a:r>
              <a:rPr sz="2400" spc="-3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[</a:t>
            </a:r>
            <a:r>
              <a:rPr sz="2400" spc="-10" dirty="0">
                <a:solidFill>
                  <a:srgbClr val="006666"/>
                </a:solidFill>
                <a:latin typeface="Courier New"/>
                <a:cs typeface="Courier New"/>
              </a:rPr>
              <a:t>111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2400" spc="-10" dirty="0">
                <a:solidFill>
                  <a:srgbClr val="006666"/>
                </a:solidFill>
                <a:latin typeface="Courier New"/>
                <a:cs typeface="Courier New"/>
              </a:rPr>
              <a:t>222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2400" spc="-10" dirty="0">
                <a:solidFill>
                  <a:srgbClr val="006666"/>
                </a:solidFill>
                <a:latin typeface="Courier New"/>
                <a:cs typeface="Courier New"/>
              </a:rPr>
              <a:t>333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2400" spc="-10" dirty="0">
                <a:solidFill>
                  <a:srgbClr val="006666"/>
                </a:solidFill>
                <a:latin typeface="Courier New"/>
                <a:cs typeface="Courier New"/>
              </a:rPr>
              <a:t>444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,</a:t>
            </a:r>
            <a:r>
              <a:rPr sz="2400" spc="-10" dirty="0">
                <a:solidFill>
                  <a:srgbClr val="006666"/>
                </a:solidFill>
                <a:latin typeface="Courier New"/>
                <a:cs typeface="Courier New"/>
              </a:rPr>
              <a:t>555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]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#assigns</a:t>
            </a:r>
            <a:r>
              <a:rPr sz="2400" spc="-4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a</a:t>
            </a:r>
            <a:r>
              <a:rPr sz="2400" spc="-2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values</a:t>
            </a:r>
            <a:r>
              <a:rPr sz="2400" spc="-3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from</a:t>
            </a:r>
            <a:r>
              <a:rPr sz="2400" spc="-5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numberList</a:t>
            </a:r>
            <a:r>
              <a:rPr sz="2400" spc="-2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to</a:t>
            </a:r>
            <a:r>
              <a:rPr sz="2400" spc="-3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x</a:t>
            </a:r>
            <a:r>
              <a:rPr sz="2400" spc="-50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666600"/>
                </a:solidFill>
                <a:latin typeface="Courier New"/>
                <a:cs typeface="Courier New"/>
              </a:rPr>
              <a:t>at</a:t>
            </a:r>
            <a:r>
              <a:rPr sz="2400" spc="-25" dirty="0">
                <a:solidFill>
                  <a:srgbClr val="66660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random</a:t>
            </a:r>
            <a:endParaRPr sz="2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65"/>
              </a:spcBef>
            </a:pPr>
            <a:r>
              <a:rPr sz="2400" dirty="0">
                <a:latin typeface="Courier New"/>
                <a:cs typeface="Courier New"/>
              </a:rPr>
              <a:t>x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=</a:t>
            </a:r>
            <a:r>
              <a:rPr sz="2400" spc="-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random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.</a:t>
            </a:r>
            <a:r>
              <a:rPr sz="2400" spc="-10" dirty="0">
                <a:latin typeface="Courier New"/>
                <a:cs typeface="Courier New"/>
              </a:rPr>
              <a:t>choice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(</a:t>
            </a:r>
            <a:r>
              <a:rPr sz="2400" spc="-10" dirty="0">
                <a:latin typeface="Courier New"/>
                <a:cs typeface="Courier New"/>
              </a:rPr>
              <a:t>numberList</a:t>
            </a:r>
            <a:r>
              <a:rPr sz="2400" spc="-10" dirty="0">
                <a:solidFill>
                  <a:srgbClr val="666600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9644" y="1295400"/>
            <a:ext cx="8176259" cy="4726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3365" marR="13766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54000" algn="l"/>
              </a:tabLst>
            </a:pPr>
            <a:r>
              <a:rPr sz="2600" dirty="0">
                <a:latin typeface="Calibri"/>
                <a:cs typeface="Calibri"/>
              </a:rPr>
              <a:t>String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sequence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characters,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like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"Python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is </a:t>
            </a:r>
            <a:r>
              <a:rPr sz="2600" spc="-10" dirty="0">
                <a:latin typeface="Calibri"/>
                <a:cs typeface="Calibri"/>
              </a:rPr>
              <a:t>cool"</a:t>
            </a:r>
            <a:endParaRPr sz="2600" dirty="0">
              <a:latin typeface="Calibri"/>
              <a:cs typeface="Calibri"/>
            </a:endParaRPr>
          </a:p>
          <a:p>
            <a:pPr marL="253365" indent="-229235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54000" algn="l"/>
              </a:tabLst>
            </a:pPr>
            <a:r>
              <a:rPr sz="2600" spc="-20" dirty="0">
                <a:latin typeface="Calibri"/>
                <a:cs typeface="Calibri"/>
              </a:rPr>
              <a:t>Each</a:t>
            </a:r>
            <a:r>
              <a:rPr lang="en-US" sz="2600" spc="-20" dirty="0">
                <a:latin typeface="Calibri"/>
                <a:cs typeface="Calibri"/>
              </a:rPr>
              <a:t> character has an index</a:t>
            </a:r>
            <a:endParaRPr sz="2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50" dirty="0">
              <a:latin typeface="Calibri"/>
              <a:cs typeface="Calibri"/>
            </a:endParaRPr>
          </a:p>
          <a:p>
            <a:pPr marL="24765" marR="2588895" indent="-12700">
              <a:lnSpc>
                <a:spcPct val="112100"/>
              </a:lnSpc>
              <a:buFont typeface="Arial"/>
              <a:buChar char="•"/>
              <a:tabLst>
                <a:tab pos="177800" algn="l"/>
              </a:tabLst>
            </a:pPr>
            <a:r>
              <a:rPr sz="2600" dirty="0">
                <a:latin typeface="Calibri"/>
                <a:cs typeface="Calibri"/>
              </a:rPr>
              <a:t>Accessing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character: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0" dirty="0">
                <a:latin typeface="Consolas"/>
                <a:cs typeface="Consolas"/>
              </a:rPr>
              <a:t>string[index] </a:t>
            </a:r>
            <a:r>
              <a:rPr sz="2600" dirty="0">
                <a:latin typeface="Consolas"/>
                <a:cs typeface="Consolas"/>
              </a:rPr>
              <a:t>x</a:t>
            </a:r>
            <a:r>
              <a:rPr sz="2600" spc="-2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=</a:t>
            </a:r>
            <a:r>
              <a:rPr sz="2600" spc="-2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"Python</a:t>
            </a:r>
            <a:r>
              <a:rPr sz="2600" spc="-25" dirty="0">
                <a:latin typeface="Consolas"/>
                <a:cs typeface="Consolas"/>
              </a:rPr>
              <a:t> </a:t>
            </a:r>
            <a:r>
              <a:rPr sz="2600" dirty="0">
                <a:latin typeface="Consolas"/>
                <a:cs typeface="Consolas"/>
              </a:rPr>
              <a:t>is</a:t>
            </a:r>
            <a:r>
              <a:rPr sz="2600" spc="-25" dirty="0">
                <a:latin typeface="Consolas"/>
                <a:cs typeface="Consolas"/>
              </a:rPr>
              <a:t> </a:t>
            </a:r>
            <a:r>
              <a:rPr sz="2600" spc="-10" dirty="0">
                <a:latin typeface="Consolas"/>
                <a:cs typeface="Consolas"/>
              </a:rPr>
              <a:t>cool" print(x[10])</a:t>
            </a:r>
            <a:endParaRPr sz="2600" dirty="0">
              <a:latin typeface="Consolas"/>
              <a:cs typeface="Consolas"/>
            </a:endParaRPr>
          </a:p>
          <a:p>
            <a:pPr marL="24765" marR="5080" indent="-12700">
              <a:lnSpc>
                <a:spcPts val="3490"/>
              </a:lnSpc>
              <a:spcBef>
                <a:spcPts val="180"/>
              </a:spcBef>
              <a:buFont typeface="Arial"/>
              <a:buChar char="•"/>
              <a:tabLst>
                <a:tab pos="177800" algn="l"/>
              </a:tabLst>
            </a:pPr>
            <a:r>
              <a:rPr sz="2600" dirty="0">
                <a:latin typeface="Calibri"/>
                <a:cs typeface="Calibri"/>
              </a:rPr>
              <a:t>Accessing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substring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slicing: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onsolas"/>
                <a:cs typeface="Consolas"/>
              </a:rPr>
              <a:t>string[start:finish] print(x[2:5])</a:t>
            </a:r>
            <a:endParaRPr sz="2600" dirty="0">
              <a:latin typeface="Consolas"/>
              <a:cs typeface="Consolas"/>
            </a:endParaRPr>
          </a:p>
          <a:p>
            <a:pPr marL="4508500">
              <a:lnSpc>
                <a:spcPct val="100000"/>
              </a:lnSpc>
              <a:spcBef>
                <a:spcPts val="540"/>
              </a:spcBef>
            </a:pPr>
            <a:r>
              <a:rPr sz="2000" b="1" dirty="0">
                <a:latin typeface="Calibri"/>
                <a:cs typeface="Calibri"/>
              </a:rPr>
              <a:t>Prints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alibri"/>
                <a:cs typeface="Calibri"/>
              </a:rPr>
              <a:t>tho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not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thon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494538"/>
            <a:ext cx="16071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latin typeface="Calibri"/>
                <a:cs typeface="Calibri"/>
              </a:rPr>
              <a:t>Strings</a:t>
            </a:r>
          </a:p>
        </p:txBody>
      </p:sp>
      <p:sp>
        <p:nvSpPr>
          <p:cNvPr id="5" name="object 5"/>
          <p:cNvSpPr/>
          <p:nvPr/>
        </p:nvSpPr>
        <p:spPr>
          <a:xfrm>
            <a:off x="3631691" y="5896368"/>
            <a:ext cx="1856105" cy="287655"/>
          </a:xfrm>
          <a:custGeom>
            <a:avLst/>
            <a:gdLst/>
            <a:ahLst/>
            <a:cxnLst/>
            <a:rect l="l" t="t" r="r" b="b"/>
            <a:pathLst>
              <a:path w="1856104" h="287654">
                <a:moveTo>
                  <a:pt x="76359" y="31455"/>
                </a:moveTo>
                <a:lnTo>
                  <a:pt x="74645" y="44032"/>
                </a:lnTo>
                <a:lnTo>
                  <a:pt x="1854327" y="287515"/>
                </a:lnTo>
                <a:lnTo>
                  <a:pt x="1856105" y="274929"/>
                </a:lnTo>
                <a:lnTo>
                  <a:pt x="76359" y="31455"/>
                </a:lnTo>
                <a:close/>
              </a:path>
              <a:path w="1856104" h="287654">
                <a:moveTo>
                  <a:pt x="80645" y="0"/>
                </a:moveTo>
                <a:lnTo>
                  <a:pt x="0" y="27419"/>
                </a:lnTo>
                <a:lnTo>
                  <a:pt x="70358" y="75501"/>
                </a:lnTo>
                <a:lnTo>
                  <a:pt x="74645" y="44032"/>
                </a:lnTo>
                <a:lnTo>
                  <a:pt x="62103" y="42316"/>
                </a:lnTo>
                <a:lnTo>
                  <a:pt x="63754" y="29730"/>
                </a:lnTo>
                <a:lnTo>
                  <a:pt x="76594" y="29730"/>
                </a:lnTo>
                <a:lnTo>
                  <a:pt x="80645" y="0"/>
                </a:lnTo>
                <a:close/>
              </a:path>
              <a:path w="1856104" h="287654">
                <a:moveTo>
                  <a:pt x="63754" y="29730"/>
                </a:moveTo>
                <a:lnTo>
                  <a:pt x="62103" y="42316"/>
                </a:lnTo>
                <a:lnTo>
                  <a:pt x="74645" y="44032"/>
                </a:lnTo>
                <a:lnTo>
                  <a:pt x="76359" y="31455"/>
                </a:lnTo>
                <a:lnTo>
                  <a:pt x="63754" y="29730"/>
                </a:lnTo>
                <a:close/>
              </a:path>
              <a:path w="1856104" h="287654">
                <a:moveTo>
                  <a:pt x="76594" y="29730"/>
                </a:moveTo>
                <a:lnTo>
                  <a:pt x="63754" y="29730"/>
                </a:lnTo>
                <a:lnTo>
                  <a:pt x="76359" y="31455"/>
                </a:lnTo>
                <a:lnTo>
                  <a:pt x="76594" y="297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E959A3-CBC0-D40A-74D7-F55EDEB5D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82511"/>
              </p:ext>
            </p:extLst>
          </p:nvPr>
        </p:nvGraphicFramePr>
        <p:xfrm>
          <a:off x="2032000" y="2631832"/>
          <a:ext cx="75861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867">
                  <a:extLst>
                    <a:ext uri="{9D8B030D-6E8A-4147-A177-3AD203B41FA5}">
                      <a16:colId xmlns:a16="http://schemas.microsoft.com/office/drawing/2014/main" val="1799142683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4224877690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435933860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1492995719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838405724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440733120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437035655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614917895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489335699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33242567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101845103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402148953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1387564573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98749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1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7052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More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string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stuff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8872" y="1778888"/>
            <a:ext cx="343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"Python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cool"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872" y="2200808"/>
            <a:ext cx="2115820" cy="20891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"cool"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len(x)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"?"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x.upper()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3038" y="2238908"/>
            <a:ext cx="2672715" cy="20453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800" dirty="0">
                <a:latin typeface="Calibri"/>
                <a:cs typeface="Calibri"/>
              </a:rPr>
              <a:t>#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membership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800" dirty="0">
                <a:latin typeface="Calibri"/>
                <a:cs typeface="Calibri"/>
              </a:rPr>
              <a:t>#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4330"/>
              </a:lnSpc>
              <a:tabLst>
                <a:tab pos="327025" algn="l"/>
              </a:tabLst>
            </a:pPr>
            <a:r>
              <a:rPr sz="2800" spc="-50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	# </a:t>
            </a:r>
            <a:r>
              <a:rPr sz="2800" spc="-10" dirty="0">
                <a:latin typeface="Calibri"/>
                <a:cs typeface="Calibri"/>
              </a:rPr>
              <a:t>concatenation </a:t>
            </a:r>
            <a:r>
              <a:rPr sz="2800" dirty="0">
                <a:latin typeface="Calibri"/>
                <a:cs typeface="Calibri"/>
              </a:rPr>
              <a:t>#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</a:t>
            </a:r>
            <a:r>
              <a:rPr sz="2800" spc="-20" dirty="0">
                <a:latin typeface="Calibri"/>
                <a:cs typeface="Calibri"/>
              </a:rPr>
              <a:t> case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872" y="4335221"/>
            <a:ext cx="681482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x.replace("c",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"k")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#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replace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characters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string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591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1836" y="1447800"/>
            <a:ext cx="9478645" cy="50253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string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sequence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characters,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then</a:t>
            </a:r>
            <a:endParaRPr sz="3200" dirty="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530"/>
              </a:spcBef>
            </a:pP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list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sequence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0" dirty="0">
                <a:latin typeface="Calibri"/>
                <a:cs typeface="Calibri"/>
              </a:rPr>
              <a:t> items</a:t>
            </a:r>
            <a:r>
              <a:rPr sz="3200" spc="-10" dirty="0">
                <a:latin typeface="Calibri"/>
                <a:cs typeface="Calibri"/>
              </a:rPr>
              <a:t>!</a:t>
            </a:r>
            <a:endParaRPr sz="3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List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usually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enclosed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square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brackets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[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]</a:t>
            </a:r>
            <a:endParaRPr sz="3200" dirty="0">
              <a:latin typeface="Calibri"/>
              <a:cs typeface="Calibri"/>
            </a:endParaRPr>
          </a:p>
          <a:p>
            <a:pPr marL="240665" marR="5080" indent="-228600">
              <a:lnSpc>
                <a:spcPct val="10800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  <a:tab pos="2451100" algn="l"/>
              </a:tabLst>
            </a:pPr>
            <a:r>
              <a:rPr sz="3200" dirty="0">
                <a:latin typeface="Calibri"/>
                <a:cs typeface="Calibri"/>
              </a:rPr>
              <a:t>As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opposed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strings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where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object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fixed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(= </a:t>
            </a:r>
            <a:r>
              <a:rPr sz="3200" spc="-10" dirty="0">
                <a:latin typeface="Calibri"/>
                <a:cs typeface="Calibri"/>
              </a:rPr>
              <a:t>immutable),</a:t>
            </a:r>
            <a:r>
              <a:rPr sz="3200" dirty="0">
                <a:latin typeface="Calibri"/>
                <a:cs typeface="Calibri"/>
              </a:rPr>
              <a:t>	we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free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modify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lists (that is,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lists </a:t>
            </a:r>
            <a:r>
              <a:rPr sz="3200" spc="-25" dirty="0">
                <a:latin typeface="Calibri"/>
                <a:cs typeface="Calibri"/>
              </a:rPr>
              <a:t>are </a:t>
            </a:r>
            <a:r>
              <a:rPr sz="3200" spc="-10" dirty="0">
                <a:latin typeface="Calibri"/>
                <a:cs typeface="Calibri"/>
              </a:rPr>
              <a:t>mutable).</a:t>
            </a:r>
            <a:endParaRPr sz="3200" dirty="0">
              <a:latin typeface="Calibri"/>
              <a:cs typeface="Calibri"/>
            </a:endParaRPr>
          </a:p>
          <a:p>
            <a:pPr marL="212090">
              <a:lnSpc>
                <a:spcPct val="100000"/>
              </a:lnSpc>
              <a:spcBef>
                <a:spcPts val="1160"/>
              </a:spcBef>
            </a:pPr>
            <a:r>
              <a:rPr sz="2400" dirty="0">
                <a:latin typeface="Consolas"/>
                <a:cs typeface="Consolas"/>
              </a:rPr>
              <a:t>x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[1,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2,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3,</a:t>
            </a:r>
            <a:r>
              <a:rPr sz="2400" spc="10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4]</a:t>
            </a:r>
            <a:endParaRPr sz="2400" dirty="0">
              <a:latin typeface="Consolas"/>
              <a:cs typeface="Consolas"/>
            </a:endParaRPr>
          </a:p>
          <a:p>
            <a:pPr marL="212090">
              <a:lnSpc>
                <a:spcPct val="100000"/>
              </a:lnSpc>
            </a:pPr>
            <a:r>
              <a:rPr sz="2400" dirty="0">
                <a:latin typeface="Consolas"/>
                <a:cs typeface="Consolas"/>
              </a:rPr>
              <a:t>x[0]</a:t>
            </a:r>
            <a:r>
              <a:rPr sz="2400" spc="-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=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spc="-50" dirty="0">
                <a:latin typeface="Consolas"/>
                <a:cs typeface="Consolas"/>
              </a:rPr>
              <a:t>4</a:t>
            </a:r>
            <a:endParaRPr sz="2400" dirty="0">
              <a:latin typeface="Consolas"/>
              <a:cs typeface="Consolas"/>
            </a:endParaRPr>
          </a:p>
          <a:p>
            <a:pPr marL="212090">
              <a:lnSpc>
                <a:spcPct val="100000"/>
              </a:lnSpc>
            </a:pPr>
            <a:r>
              <a:rPr sz="2400" spc="-10" dirty="0">
                <a:latin typeface="Consolas"/>
                <a:cs typeface="Consolas"/>
              </a:rPr>
              <a:t>x.append(5)</a:t>
            </a:r>
            <a:endParaRPr sz="2400" dirty="0">
              <a:latin typeface="Consolas"/>
              <a:cs typeface="Consolas"/>
            </a:endParaRPr>
          </a:p>
          <a:p>
            <a:pPr marL="21209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nsolas"/>
                <a:cs typeface="Consolas"/>
              </a:rPr>
              <a:t>print(x)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#</a:t>
            </a:r>
            <a:r>
              <a:rPr sz="2400" spc="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[4,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2,</a:t>
            </a:r>
            <a:r>
              <a:rPr sz="2400" spc="2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3,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dirty="0">
                <a:latin typeface="Consolas"/>
                <a:cs typeface="Consolas"/>
              </a:rPr>
              <a:t>4,</a:t>
            </a:r>
            <a:r>
              <a:rPr sz="2400" spc="15" dirty="0">
                <a:latin typeface="Consolas"/>
                <a:cs typeface="Consolas"/>
              </a:rPr>
              <a:t> </a:t>
            </a:r>
            <a:r>
              <a:rPr sz="2400" spc="-25" dirty="0">
                <a:latin typeface="Consolas"/>
                <a:cs typeface="Consolas"/>
              </a:rPr>
              <a:t>5]</a:t>
            </a:r>
            <a:endParaRPr sz="2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591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More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lists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stuff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1836" y="1685670"/>
            <a:ext cx="4561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[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"Python",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"is",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"cool"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1836" y="2106634"/>
            <a:ext cx="2309495" cy="26073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x.sort()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x[0:2]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len(x)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10" dirty="0">
                <a:latin typeface="Calibri"/>
                <a:cs typeface="Calibri"/>
              </a:rPr>
              <a:t> ["!"]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x[2]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"hot"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5621" y="2079205"/>
            <a:ext cx="2858135" cy="227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#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sort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x </a:t>
            </a:r>
            <a:r>
              <a:rPr sz="2800" dirty="0">
                <a:latin typeface="Calibri"/>
                <a:cs typeface="Calibri"/>
              </a:rPr>
              <a:t>#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slicing</a:t>
            </a:r>
            <a:endParaRPr sz="2800">
              <a:latin typeface="Calibri"/>
              <a:cs typeface="Calibri"/>
            </a:endParaRPr>
          </a:p>
          <a:p>
            <a:pPr marL="12700" marR="191770">
              <a:lnSpc>
                <a:spcPts val="4840"/>
              </a:lnSpc>
              <a:spcBef>
                <a:spcPts val="204"/>
              </a:spcBef>
              <a:tabLst>
                <a:tab pos="327025" algn="l"/>
              </a:tabLst>
            </a:pPr>
            <a:r>
              <a:rPr sz="2800" dirty="0">
                <a:latin typeface="Calibri"/>
                <a:cs typeface="Calibri"/>
              </a:rPr>
              <a:t>#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length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string</a:t>
            </a:r>
            <a:r>
              <a:rPr sz="2800" spc="7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	#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concatenation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5621" y="4444746"/>
            <a:ext cx="4850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#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replace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6436" y="4753178"/>
            <a:ext cx="8301990" cy="1395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x.</a:t>
            </a:r>
            <a:r>
              <a:rPr sz="2800" spc="-10" dirty="0">
                <a:latin typeface="Calibri"/>
                <a:cs typeface="Calibri"/>
              </a:rPr>
              <a:t>rem</a:t>
            </a:r>
            <a:r>
              <a:rPr sz="2800" spc="-20" dirty="0">
                <a:latin typeface="Calibri"/>
                <a:cs typeface="Calibri"/>
              </a:rPr>
              <a:t>ov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("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yt</a:t>
            </a:r>
            <a:r>
              <a:rPr sz="2800" spc="-975" dirty="0">
                <a:latin typeface="Calibri"/>
                <a:cs typeface="Calibri"/>
              </a:rPr>
              <a:t>h</a:t>
            </a:r>
            <a:r>
              <a:rPr sz="4200" spc="-300" baseline="-18849" dirty="0">
                <a:latin typeface="Calibri"/>
                <a:cs typeface="Calibri"/>
              </a:rPr>
              <a:t>"</a:t>
            </a:r>
            <a:r>
              <a:rPr sz="2800" spc="-1320" dirty="0">
                <a:latin typeface="Calibri"/>
                <a:cs typeface="Calibri"/>
              </a:rPr>
              <a:t>o</a:t>
            </a:r>
            <a:r>
              <a:rPr sz="4200" spc="-292" baseline="-18849" dirty="0">
                <a:latin typeface="Calibri"/>
                <a:cs typeface="Calibri"/>
              </a:rPr>
              <a:t>h</a:t>
            </a:r>
            <a:r>
              <a:rPr sz="2800" spc="-1330" dirty="0">
                <a:latin typeface="Calibri"/>
                <a:cs typeface="Calibri"/>
              </a:rPr>
              <a:t>n</a:t>
            </a:r>
            <a:r>
              <a:rPr sz="4200" spc="-284" baseline="-18849" dirty="0">
                <a:latin typeface="Calibri"/>
                <a:cs typeface="Calibri"/>
              </a:rPr>
              <a:t>o</a:t>
            </a:r>
            <a:r>
              <a:rPr sz="2800" spc="-969" dirty="0">
                <a:latin typeface="Calibri"/>
                <a:cs typeface="Calibri"/>
              </a:rPr>
              <a:t>"</a:t>
            </a:r>
            <a:r>
              <a:rPr sz="4200" spc="-30" baseline="-18849" dirty="0">
                <a:latin typeface="Calibri"/>
                <a:cs typeface="Calibri"/>
              </a:rPr>
              <a:t>t</a:t>
            </a:r>
            <a:r>
              <a:rPr sz="4200" spc="-1710" baseline="-18849" dirty="0">
                <a:latin typeface="Calibri"/>
                <a:cs typeface="Calibri"/>
              </a:rPr>
              <a:t>"</a:t>
            </a:r>
            <a:r>
              <a:rPr sz="2800" spc="-10" dirty="0">
                <a:latin typeface="Calibri"/>
                <a:cs typeface="Calibri"/>
              </a:rPr>
              <a:t>)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#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occurrence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"Python"</a:t>
            </a:r>
            <a:endParaRPr sz="2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2800" dirty="0">
                <a:latin typeface="Calibri"/>
                <a:cs typeface="Calibri"/>
              </a:rPr>
              <a:t>&gt;&gt;&gt;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x.pop(0)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#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remove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element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index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79905">
              <a:lnSpc>
                <a:spcPct val="100000"/>
              </a:lnSpc>
              <a:spcBef>
                <a:spcPts val="105"/>
              </a:spcBef>
            </a:pPr>
            <a:r>
              <a:rPr dirty="0"/>
              <a:t>Lists:</a:t>
            </a:r>
            <a:r>
              <a:rPr spc="-5" dirty="0"/>
              <a:t> </a:t>
            </a:r>
            <a:r>
              <a:rPr dirty="0"/>
              <a:t>where</a:t>
            </a:r>
            <a:r>
              <a:rPr spc="-20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learn</a:t>
            </a:r>
            <a:r>
              <a:rPr spc="-10" dirty="0"/>
              <a:t> more?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10078720" cy="211645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Python.org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tutorial: 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https://docs.python.org/3.4/tutorial/datastructures.html#more-</a:t>
            </a:r>
            <a:r>
              <a:rPr sz="2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on-</a:t>
            </a:r>
            <a:r>
              <a:rPr sz="2800" spc="-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lists</a:t>
            </a:r>
            <a:endParaRPr sz="2800">
              <a:latin typeface="Calibri"/>
              <a:cs typeface="Calibri"/>
            </a:endParaRPr>
          </a:p>
          <a:p>
            <a:pPr marL="241300" marR="196659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Python.org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documentation: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https://docs.python.org/3.4/library/stdtypes.html#list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2205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Command-</a:t>
            </a:r>
            <a:r>
              <a:rPr dirty="0"/>
              <a:t>line</a:t>
            </a:r>
            <a:r>
              <a:rPr spc="25" dirty="0"/>
              <a:t> </a:t>
            </a:r>
            <a:r>
              <a:rPr spc="-10" dirty="0"/>
              <a:t>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9966"/>
            <a:ext cx="10283825" cy="429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Why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they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useful?</a:t>
            </a:r>
            <a:endParaRPr sz="2800">
              <a:latin typeface="Calibri"/>
              <a:cs typeface="Calibri"/>
            </a:endParaRPr>
          </a:p>
          <a:p>
            <a:pPr marL="698500" marR="631825" lvl="1" indent="-228600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Passing</a:t>
            </a:r>
            <a:r>
              <a:rPr sz="2400" spc="-10" dirty="0">
                <a:latin typeface="Calibri"/>
                <a:cs typeface="Calibri"/>
              </a:rPr>
              <a:t> command-</a:t>
            </a:r>
            <a:r>
              <a:rPr sz="2400" dirty="0">
                <a:latin typeface="Calibri"/>
                <a:cs typeface="Calibri"/>
              </a:rPr>
              <a:t>line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arguments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allows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customized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onsolas"/>
                <a:cs typeface="Consolas"/>
              </a:rPr>
              <a:t>make_nuc.py</a:t>
            </a:r>
            <a:r>
              <a:rPr sz="2400" spc="-745" dirty="0"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 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any</a:t>
            </a:r>
            <a:r>
              <a:rPr sz="2400" i="1" spc="1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length</a:t>
            </a:r>
            <a:endParaRPr sz="2400">
              <a:latin typeface="Calibri"/>
              <a:cs typeface="Calibri"/>
            </a:endParaRPr>
          </a:p>
          <a:p>
            <a:pPr marL="698500" marR="448309" lvl="1" indent="-228600">
              <a:lnSpc>
                <a:spcPts val="2300"/>
              </a:lnSpc>
              <a:spcBef>
                <a:spcPts val="5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wasn’t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command-line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argument,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length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hard- coded</a:t>
            </a:r>
            <a:endParaRPr sz="2400">
              <a:latin typeface="Calibri"/>
              <a:cs typeface="Calibri"/>
            </a:endParaRPr>
          </a:p>
          <a:p>
            <a:pPr marL="1155700" marR="60960" lvl="2" indent="-228600">
              <a:lnSpc>
                <a:spcPts val="1920"/>
              </a:lnSpc>
              <a:spcBef>
                <a:spcPts val="5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 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  <a:r>
              <a:rPr sz="2000" dirty="0">
                <a:latin typeface="Calibri"/>
                <a:cs typeface="Calibri"/>
              </a:rPr>
              <a:t>bp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would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1)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script, 2)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save 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script,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3) </a:t>
            </a:r>
            <a:r>
              <a:rPr sz="2000" dirty="0">
                <a:latin typeface="Calibri"/>
                <a:cs typeface="Calibri"/>
              </a:rPr>
              <a:t>run the</a:t>
            </a:r>
            <a:r>
              <a:rPr sz="2000" spc="-10" dirty="0">
                <a:latin typeface="Calibri"/>
                <a:cs typeface="Calibri"/>
              </a:rPr>
              <a:t> script.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ts val="2160"/>
              </a:lnSpc>
              <a:spcBef>
                <a:spcPts val="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100</a:t>
            </a:r>
            <a:r>
              <a:rPr sz="2000" dirty="0">
                <a:latin typeface="Calibri"/>
                <a:cs typeface="Calibri"/>
              </a:rPr>
              <a:t>bp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sequence, we’d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 1)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edit 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script,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2)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script, 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run</a:t>
            </a:r>
            <a:endParaRPr sz="2000">
              <a:latin typeface="Calibri"/>
              <a:cs typeface="Calibri"/>
            </a:endParaRPr>
          </a:p>
          <a:p>
            <a:pPr marL="1155700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script.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tedious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10" dirty="0">
                <a:latin typeface="Calibri"/>
                <a:cs typeface="Calibri"/>
              </a:rPr>
              <a:t> error-prone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Remember: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lazy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programmer!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46" y="1215765"/>
            <a:ext cx="10489383" cy="44082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5070" y="2959100"/>
            <a:ext cx="47218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Getting</a:t>
            </a:r>
            <a:r>
              <a:rPr sz="6000" spc="-20" dirty="0"/>
              <a:t> </a:t>
            </a:r>
            <a:r>
              <a:rPr sz="6000" spc="-10" dirty="0"/>
              <a:t>started</a:t>
            </a:r>
            <a:endParaRPr sz="6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2205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Command-</a:t>
            </a:r>
            <a:r>
              <a:rPr dirty="0"/>
              <a:t>line</a:t>
            </a:r>
            <a:r>
              <a:rPr spc="25" dirty="0"/>
              <a:t> </a:t>
            </a:r>
            <a:r>
              <a:rPr spc="-10" dirty="0"/>
              <a:t>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39" y="1777644"/>
            <a:ext cx="8605520" cy="30759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stores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command-</a:t>
            </a:r>
            <a:r>
              <a:rPr sz="2200" dirty="0">
                <a:latin typeface="Calibri"/>
                <a:cs typeface="Calibri"/>
              </a:rPr>
              <a:t>line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arguments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list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called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sys.argv</a:t>
            </a:r>
            <a:endParaRPr sz="22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23900" algn="l"/>
                <a:tab pos="724535" algn="l"/>
              </a:tabLst>
            </a:pPr>
            <a:r>
              <a:rPr sz="2200" dirty="0">
                <a:latin typeface="Consolas"/>
                <a:cs typeface="Consolas"/>
              </a:rPr>
              <a:t>sys.argv[0]</a:t>
            </a:r>
            <a:r>
              <a:rPr sz="2200" spc="-45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#</a:t>
            </a:r>
            <a:r>
              <a:rPr sz="2200" spc="-45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script</a:t>
            </a:r>
            <a:r>
              <a:rPr sz="2200" spc="-40" dirty="0">
                <a:latin typeface="Consolas"/>
                <a:cs typeface="Consolas"/>
              </a:rPr>
              <a:t> </a:t>
            </a:r>
            <a:r>
              <a:rPr sz="2200" spc="-20" dirty="0">
                <a:latin typeface="Consolas"/>
                <a:cs typeface="Consolas"/>
              </a:rPr>
              <a:t>name</a:t>
            </a:r>
            <a:endParaRPr sz="2200">
              <a:latin typeface="Consolas"/>
              <a:cs typeface="Consolas"/>
            </a:endParaRPr>
          </a:p>
          <a:p>
            <a:pPr marL="723900" lvl="1" indent="-22923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723900" algn="l"/>
                <a:tab pos="724535" algn="l"/>
                <a:tab pos="3392804" algn="l"/>
              </a:tabLst>
            </a:pPr>
            <a:r>
              <a:rPr sz="2200" dirty="0">
                <a:latin typeface="Consolas"/>
                <a:cs typeface="Consolas"/>
              </a:rPr>
              <a:t>sys.argv[1]</a:t>
            </a:r>
            <a:r>
              <a:rPr sz="2200" spc="-70" dirty="0">
                <a:latin typeface="Consolas"/>
                <a:cs typeface="Consolas"/>
              </a:rPr>
              <a:t> </a:t>
            </a:r>
            <a:r>
              <a:rPr sz="2200" dirty="0">
                <a:latin typeface="Consolas"/>
                <a:cs typeface="Consolas"/>
              </a:rPr>
              <a:t>#</a:t>
            </a:r>
            <a:r>
              <a:rPr sz="2200" spc="-70" dirty="0">
                <a:latin typeface="Consolas"/>
                <a:cs typeface="Consolas"/>
              </a:rPr>
              <a:t> </a:t>
            </a:r>
            <a:r>
              <a:rPr sz="2200" spc="-25" dirty="0">
                <a:latin typeface="Consolas"/>
                <a:cs typeface="Consolas"/>
              </a:rPr>
              <a:t>1</a:t>
            </a:r>
            <a:r>
              <a:rPr sz="2175" spc="-37" baseline="24904" dirty="0">
                <a:latin typeface="Consolas"/>
                <a:cs typeface="Consolas"/>
              </a:rPr>
              <a:t>st</a:t>
            </a:r>
            <a:r>
              <a:rPr sz="2175" baseline="24904" dirty="0">
                <a:latin typeface="Consolas"/>
                <a:cs typeface="Consolas"/>
              </a:rPr>
              <a:t>	</a:t>
            </a:r>
            <a:r>
              <a:rPr sz="2200" spc="-10" dirty="0">
                <a:latin typeface="Consolas"/>
                <a:cs typeface="Consolas"/>
              </a:rPr>
              <a:t>command-</a:t>
            </a:r>
            <a:r>
              <a:rPr sz="2200" dirty="0">
                <a:latin typeface="Consolas"/>
                <a:cs typeface="Consolas"/>
              </a:rPr>
              <a:t>line</a:t>
            </a:r>
            <a:r>
              <a:rPr sz="2200" spc="-35" dirty="0">
                <a:latin typeface="Consolas"/>
                <a:cs typeface="Consolas"/>
              </a:rPr>
              <a:t> </a:t>
            </a:r>
            <a:r>
              <a:rPr sz="2200" spc="-10" dirty="0">
                <a:latin typeface="Consolas"/>
                <a:cs typeface="Consolas"/>
              </a:rPr>
              <a:t>argument</a:t>
            </a:r>
            <a:endParaRPr sz="2200">
              <a:latin typeface="Consolas"/>
              <a:cs typeface="Consolas"/>
            </a:endParaRPr>
          </a:p>
          <a:p>
            <a:pPr marL="723900" lvl="1" indent="-22923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23900" algn="l"/>
                <a:tab pos="724535" algn="l"/>
              </a:tabLst>
            </a:pPr>
            <a:r>
              <a:rPr sz="2200" spc="-5" dirty="0">
                <a:latin typeface="Calibri"/>
                <a:cs typeface="Calibri"/>
              </a:rPr>
              <a:t>…</a:t>
            </a:r>
            <a:endParaRPr sz="2200">
              <a:latin typeface="Calibri"/>
              <a:cs typeface="Calibri"/>
            </a:endParaRPr>
          </a:p>
          <a:p>
            <a:pPr marL="266065" indent="-227965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b="1" dirty="0">
                <a:latin typeface="Calibri"/>
                <a:cs typeface="Calibri"/>
              </a:rPr>
              <a:t>IMPORTANT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arguments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passed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strings!</a:t>
            </a:r>
            <a:endParaRPr sz="22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23900" algn="l"/>
                <a:tab pos="724535" algn="l"/>
              </a:tabLst>
            </a:pPr>
            <a:r>
              <a:rPr sz="2200" dirty="0">
                <a:latin typeface="Calibri"/>
                <a:cs typeface="Calibri"/>
              </a:rPr>
              <a:t>If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argument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string,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convert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e.g.,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onsolas"/>
                <a:cs typeface="Consolas"/>
              </a:rPr>
              <a:t>int()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onsolas"/>
                <a:cs typeface="Consolas"/>
              </a:rPr>
              <a:t>float()</a:t>
            </a:r>
            <a:endParaRPr sz="2200">
              <a:latin typeface="Consolas"/>
              <a:cs typeface="Consolas"/>
            </a:endParaRPr>
          </a:p>
          <a:p>
            <a:pPr marL="266065" indent="-227965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spc="-10" dirty="0">
                <a:latin typeface="Consolas"/>
                <a:cs typeface="Consolas"/>
              </a:rPr>
              <a:t>sys.argv</a:t>
            </a:r>
            <a:r>
              <a:rPr sz="2200" spc="-720" dirty="0">
                <a:latin typeface="Consolas"/>
                <a:cs typeface="Consolas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list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  <a:p>
            <a:pPr marL="723900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23900" algn="l"/>
                <a:tab pos="724535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values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variables,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“plugged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in”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until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script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run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02" y="3214116"/>
            <a:ext cx="597408" cy="6720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766445">
              <a:lnSpc>
                <a:spcPct val="100000"/>
              </a:lnSpc>
              <a:spcBef>
                <a:spcPts val="105"/>
              </a:spcBef>
            </a:pPr>
            <a:r>
              <a:rPr dirty="0"/>
              <a:t>Reading</a:t>
            </a:r>
            <a:r>
              <a:rPr spc="-10" dirty="0"/>
              <a:t> </a:t>
            </a:r>
            <a:r>
              <a:rPr dirty="0"/>
              <a:t>(and</a:t>
            </a:r>
            <a:r>
              <a:rPr spc="-5" dirty="0"/>
              <a:t> </a:t>
            </a:r>
            <a:r>
              <a:rPr dirty="0"/>
              <a:t>writing)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files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8548"/>
            <a:ext cx="6517640" cy="43618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Why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concept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useful?</a:t>
            </a:r>
            <a:endParaRPr sz="2800">
              <a:latin typeface="Calibri"/>
              <a:cs typeface="Calibri"/>
            </a:endParaRPr>
          </a:p>
          <a:p>
            <a:pPr marL="241300" marR="243204" indent="-228600">
              <a:lnSpc>
                <a:spcPts val="269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Often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much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just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numbers: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"/>
              <a:buChar char="•"/>
              <a:tabLst>
                <a:tab pos="699135" algn="l"/>
              </a:tabLst>
            </a:pPr>
            <a:r>
              <a:rPr sz="2400" i="1" dirty="0">
                <a:latin typeface="Calibri"/>
                <a:cs typeface="Calibri"/>
              </a:rPr>
              <a:t>Billions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base </a:t>
            </a:r>
            <a:r>
              <a:rPr sz="2400" i="1" spc="-10" dirty="0">
                <a:latin typeface="Calibri"/>
                <a:cs typeface="Calibri"/>
              </a:rPr>
              <a:t>pairs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"/>
              <a:buChar char="•"/>
              <a:tabLst>
                <a:tab pos="699135" algn="l"/>
              </a:tabLst>
            </a:pPr>
            <a:r>
              <a:rPr sz="2400" i="1" dirty="0">
                <a:latin typeface="Calibri"/>
                <a:cs typeface="Calibri"/>
              </a:rPr>
              <a:t>Millions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 sequencing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reads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"/>
              <a:buChar char="•"/>
              <a:tabLst>
                <a:tab pos="699135" algn="l"/>
              </a:tabLst>
            </a:pPr>
            <a:r>
              <a:rPr sz="2400" i="1" dirty="0">
                <a:latin typeface="Calibri"/>
                <a:cs typeface="Calibri"/>
              </a:rPr>
              <a:t>Thousands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spc="-20" dirty="0">
                <a:latin typeface="Calibri"/>
                <a:cs typeface="Calibri"/>
              </a:rPr>
              <a:t>genes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It’s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feasible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write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20" dirty="0">
                <a:latin typeface="Calibri"/>
                <a:cs typeface="Calibri"/>
              </a:rPr>
              <a:t> data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990"/>
              </a:lnSpc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Python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Maintenance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800" dirty="0">
                <a:latin typeface="Calibri"/>
                <a:cs typeface="Calibri"/>
              </a:rPr>
              <a:t>How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solve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0674" y="2163775"/>
            <a:ext cx="4164787" cy="38234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7821" y="5798565"/>
            <a:ext cx="1635760" cy="727710"/>
            <a:chOff x="8227821" y="5798565"/>
            <a:chExt cx="1635760" cy="727710"/>
          </a:xfrm>
        </p:grpSpPr>
        <p:sp>
          <p:nvSpPr>
            <p:cNvPr id="3" name="object 3"/>
            <p:cNvSpPr/>
            <p:nvPr/>
          </p:nvSpPr>
          <p:spPr>
            <a:xfrm>
              <a:off x="8234171" y="5804915"/>
              <a:ext cx="1623060" cy="715010"/>
            </a:xfrm>
            <a:custGeom>
              <a:avLst/>
              <a:gdLst/>
              <a:ahLst/>
              <a:cxnLst/>
              <a:rect l="l" t="t" r="r" b="b"/>
              <a:pathLst>
                <a:path w="1623059" h="715009">
                  <a:moveTo>
                    <a:pt x="1503933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6"/>
                  </a:lnTo>
                  <a:lnTo>
                    <a:pt x="0" y="595630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6"/>
                  </a:lnTo>
                  <a:lnTo>
                    <a:pt x="1503933" y="714756"/>
                  </a:lnTo>
                  <a:lnTo>
                    <a:pt x="1550300" y="705393"/>
                  </a:lnTo>
                  <a:lnTo>
                    <a:pt x="1588166" y="679862"/>
                  </a:lnTo>
                  <a:lnTo>
                    <a:pt x="1613697" y="641996"/>
                  </a:lnTo>
                  <a:lnTo>
                    <a:pt x="1623059" y="595630"/>
                  </a:lnTo>
                  <a:lnTo>
                    <a:pt x="1623059" y="119126"/>
                  </a:lnTo>
                  <a:lnTo>
                    <a:pt x="1613697" y="72759"/>
                  </a:lnTo>
                  <a:lnTo>
                    <a:pt x="1588166" y="34893"/>
                  </a:lnTo>
                  <a:lnTo>
                    <a:pt x="1550300" y="9362"/>
                  </a:lnTo>
                  <a:lnTo>
                    <a:pt x="150393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34171" y="5804915"/>
              <a:ext cx="1623060" cy="715010"/>
            </a:xfrm>
            <a:custGeom>
              <a:avLst/>
              <a:gdLst/>
              <a:ahLst/>
              <a:cxnLst/>
              <a:rect l="l" t="t" r="r" b="b"/>
              <a:pathLst>
                <a:path w="1623059" h="715009">
                  <a:moveTo>
                    <a:pt x="0" y="119126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1503933" y="0"/>
                  </a:lnTo>
                  <a:lnTo>
                    <a:pt x="1550300" y="9362"/>
                  </a:lnTo>
                  <a:lnTo>
                    <a:pt x="1588166" y="34893"/>
                  </a:lnTo>
                  <a:lnTo>
                    <a:pt x="1613697" y="72759"/>
                  </a:lnTo>
                  <a:lnTo>
                    <a:pt x="1623059" y="119126"/>
                  </a:lnTo>
                  <a:lnTo>
                    <a:pt x="1623059" y="595630"/>
                  </a:lnTo>
                  <a:lnTo>
                    <a:pt x="1613697" y="641996"/>
                  </a:lnTo>
                  <a:lnTo>
                    <a:pt x="1588166" y="679862"/>
                  </a:lnTo>
                  <a:lnTo>
                    <a:pt x="1550300" y="705393"/>
                  </a:lnTo>
                  <a:lnTo>
                    <a:pt x="1503933" y="714756"/>
                  </a:lnTo>
                  <a:lnTo>
                    <a:pt x="119125" y="714756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30"/>
                  </a:lnTo>
                  <a:lnTo>
                    <a:pt x="0" y="119126"/>
                  </a:lnTo>
                  <a:close/>
                </a:path>
              </a:pathLst>
            </a:custGeom>
            <a:ln w="12700">
              <a:solidFill>
                <a:srgbClr val="A13B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57590" y="5863234"/>
            <a:ext cx="777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onsolas"/>
                <a:cs typeface="Consolas"/>
              </a:rPr>
              <a:t>Output </a:t>
            </a:r>
            <a:r>
              <a:rPr sz="1800" b="1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800" b="1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0685" y="609676"/>
            <a:ext cx="8848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Reading</a:t>
            </a:r>
            <a:r>
              <a:rPr spc="-10" dirty="0"/>
              <a:t> </a:t>
            </a:r>
            <a:r>
              <a:rPr dirty="0"/>
              <a:t>(and</a:t>
            </a:r>
            <a:r>
              <a:rPr spc="-5" dirty="0"/>
              <a:t> </a:t>
            </a:r>
            <a:r>
              <a:rPr dirty="0"/>
              <a:t>writing)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files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Python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707918"/>
            <a:ext cx="6717665" cy="43465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solution: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Store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separate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Then,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Python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Read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(line 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line)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Analyze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698500" marR="400685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Write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print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terminal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written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 </a:t>
            </a:r>
            <a:r>
              <a:rPr sz="2800" dirty="0">
                <a:latin typeface="Calibri"/>
                <a:cs typeface="Calibri"/>
              </a:rPr>
              <a:t>scripts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results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31123" y="2417064"/>
            <a:ext cx="1628139" cy="715010"/>
          </a:xfrm>
          <a:custGeom>
            <a:avLst/>
            <a:gdLst/>
            <a:ahLst/>
            <a:cxnLst/>
            <a:rect l="l" t="t" r="r" b="b"/>
            <a:pathLst>
              <a:path w="1628140" h="715010">
                <a:moveTo>
                  <a:pt x="1508505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30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6"/>
                </a:lnTo>
                <a:lnTo>
                  <a:pt x="1508505" y="714756"/>
                </a:lnTo>
                <a:lnTo>
                  <a:pt x="1554872" y="705393"/>
                </a:lnTo>
                <a:lnTo>
                  <a:pt x="1592738" y="679862"/>
                </a:lnTo>
                <a:lnTo>
                  <a:pt x="1618269" y="641996"/>
                </a:lnTo>
                <a:lnTo>
                  <a:pt x="1627631" y="595630"/>
                </a:lnTo>
                <a:lnTo>
                  <a:pt x="1627631" y="119125"/>
                </a:lnTo>
                <a:lnTo>
                  <a:pt x="1618269" y="72759"/>
                </a:lnTo>
                <a:lnTo>
                  <a:pt x="1592738" y="34893"/>
                </a:lnTo>
                <a:lnTo>
                  <a:pt x="1554872" y="9362"/>
                </a:lnTo>
                <a:lnTo>
                  <a:pt x="1508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32368" y="2474467"/>
            <a:ext cx="102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onsolas"/>
                <a:cs typeface="Consolas"/>
              </a:rPr>
              <a:t>Python </a:t>
            </a:r>
            <a:r>
              <a:rPr sz="1800" b="1" dirty="0">
                <a:solidFill>
                  <a:srgbClr val="FFFFFF"/>
                </a:solidFill>
                <a:latin typeface="Consolas"/>
                <a:cs typeface="Consolas"/>
              </a:rPr>
              <a:t>script</a:t>
            </a:r>
            <a:r>
              <a:rPr sz="1800" b="1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27821" y="1435353"/>
            <a:ext cx="1635760" cy="421640"/>
            <a:chOff x="8227821" y="1435353"/>
            <a:chExt cx="1635760" cy="421640"/>
          </a:xfrm>
        </p:grpSpPr>
        <p:sp>
          <p:nvSpPr>
            <p:cNvPr id="11" name="object 11"/>
            <p:cNvSpPr/>
            <p:nvPr/>
          </p:nvSpPr>
          <p:spPr>
            <a:xfrm>
              <a:off x="8234171" y="1441703"/>
              <a:ext cx="1623060" cy="408940"/>
            </a:xfrm>
            <a:custGeom>
              <a:avLst/>
              <a:gdLst/>
              <a:ahLst/>
              <a:cxnLst/>
              <a:rect l="l" t="t" r="r" b="b"/>
              <a:pathLst>
                <a:path w="1623059" h="408939">
                  <a:moveTo>
                    <a:pt x="1554987" y="0"/>
                  </a:moveTo>
                  <a:lnTo>
                    <a:pt x="68072" y="0"/>
                  </a:lnTo>
                  <a:lnTo>
                    <a:pt x="41576" y="5349"/>
                  </a:lnTo>
                  <a:lnTo>
                    <a:pt x="19938" y="19938"/>
                  </a:lnTo>
                  <a:lnTo>
                    <a:pt x="5349" y="41576"/>
                  </a:lnTo>
                  <a:lnTo>
                    <a:pt x="0" y="68072"/>
                  </a:lnTo>
                  <a:lnTo>
                    <a:pt x="0" y="340360"/>
                  </a:lnTo>
                  <a:lnTo>
                    <a:pt x="5349" y="366855"/>
                  </a:lnTo>
                  <a:lnTo>
                    <a:pt x="19938" y="388493"/>
                  </a:lnTo>
                  <a:lnTo>
                    <a:pt x="41576" y="403082"/>
                  </a:lnTo>
                  <a:lnTo>
                    <a:pt x="68072" y="408432"/>
                  </a:lnTo>
                  <a:lnTo>
                    <a:pt x="1554987" y="408432"/>
                  </a:lnTo>
                  <a:lnTo>
                    <a:pt x="1581483" y="403082"/>
                  </a:lnTo>
                  <a:lnTo>
                    <a:pt x="1603121" y="388493"/>
                  </a:lnTo>
                  <a:lnTo>
                    <a:pt x="1617710" y="366855"/>
                  </a:lnTo>
                  <a:lnTo>
                    <a:pt x="1623059" y="340360"/>
                  </a:lnTo>
                  <a:lnTo>
                    <a:pt x="1623059" y="68072"/>
                  </a:lnTo>
                  <a:lnTo>
                    <a:pt x="1617710" y="41576"/>
                  </a:lnTo>
                  <a:lnTo>
                    <a:pt x="1603121" y="19938"/>
                  </a:lnTo>
                  <a:lnTo>
                    <a:pt x="1581483" y="5349"/>
                  </a:lnTo>
                  <a:lnTo>
                    <a:pt x="155498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34171" y="1441703"/>
              <a:ext cx="1623060" cy="408940"/>
            </a:xfrm>
            <a:custGeom>
              <a:avLst/>
              <a:gdLst/>
              <a:ahLst/>
              <a:cxnLst/>
              <a:rect l="l" t="t" r="r" b="b"/>
              <a:pathLst>
                <a:path w="1623059" h="408939">
                  <a:moveTo>
                    <a:pt x="0" y="68072"/>
                  </a:moveTo>
                  <a:lnTo>
                    <a:pt x="5349" y="41576"/>
                  </a:lnTo>
                  <a:lnTo>
                    <a:pt x="19938" y="19938"/>
                  </a:lnTo>
                  <a:lnTo>
                    <a:pt x="41576" y="5349"/>
                  </a:lnTo>
                  <a:lnTo>
                    <a:pt x="68072" y="0"/>
                  </a:lnTo>
                  <a:lnTo>
                    <a:pt x="1554987" y="0"/>
                  </a:lnTo>
                  <a:lnTo>
                    <a:pt x="1581483" y="5349"/>
                  </a:lnTo>
                  <a:lnTo>
                    <a:pt x="1603121" y="19938"/>
                  </a:lnTo>
                  <a:lnTo>
                    <a:pt x="1617710" y="41576"/>
                  </a:lnTo>
                  <a:lnTo>
                    <a:pt x="1623059" y="68072"/>
                  </a:lnTo>
                  <a:lnTo>
                    <a:pt x="1623059" y="340360"/>
                  </a:lnTo>
                  <a:lnTo>
                    <a:pt x="1617710" y="366855"/>
                  </a:lnTo>
                  <a:lnTo>
                    <a:pt x="1603121" y="388493"/>
                  </a:lnTo>
                  <a:lnTo>
                    <a:pt x="1581483" y="403082"/>
                  </a:lnTo>
                  <a:lnTo>
                    <a:pt x="1554987" y="408432"/>
                  </a:lnTo>
                  <a:lnTo>
                    <a:pt x="68072" y="408432"/>
                  </a:lnTo>
                  <a:lnTo>
                    <a:pt x="41576" y="403082"/>
                  </a:lnTo>
                  <a:lnTo>
                    <a:pt x="19938" y="388493"/>
                  </a:lnTo>
                  <a:lnTo>
                    <a:pt x="5349" y="366855"/>
                  </a:lnTo>
                  <a:lnTo>
                    <a:pt x="0" y="340360"/>
                  </a:lnTo>
                  <a:lnTo>
                    <a:pt x="0" y="68072"/>
                  </a:lnTo>
                  <a:close/>
                </a:path>
              </a:pathLst>
            </a:custGeom>
            <a:ln w="12699">
              <a:solidFill>
                <a:srgbClr val="798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06130" y="1482978"/>
            <a:ext cx="1278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onsolas"/>
                <a:cs typeface="Consolas"/>
              </a:rPr>
              <a:t>Input</a:t>
            </a:r>
            <a:r>
              <a:rPr sz="1800" b="1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4171" y="3546347"/>
            <a:ext cx="1623060" cy="715010"/>
          </a:xfrm>
          <a:custGeom>
            <a:avLst/>
            <a:gdLst/>
            <a:ahLst/>
            <a:cxnLst/>
            <a:rect l="l" t="t" r="r" b="b"/>
            <a:pathLst>
              <a:path w="1623059" h="715010">
                <a:moveTo>
                  <a:pt x="1503933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29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6"/>
                </a:lnTo>
                <a:lnTo>
                  <a:pt x="1503933" y="714756"/>
                </a:lnTo>
                <a:lnTo>
                  <a:pt x="1550300" y="705393"/>
                </a:lnTo>
                <a:lnTo>
                  <a:pt x="1588166" y="679862"/>
                </a:lnTo>
                <a:lnTo>
                  <a:pt x="1613697" y="641996"/>
                </a:lnTo>
                <a:lnTo>
                  <a:pt x="1623059" y="595629"/>
                </a:lnTo>
                <a:lnTo>
                  <a:pt x="1623059" y="119125"/>
                </a:lnTo>
                <a:lnTo>
                  <a:pt x="1613697" y="72759"/>
                </a:lnTo>
                <a:lnTo>
                  <a:pt x="1588166" y="34893"/>
                </a:lnTo>
                <a:lnTo>
                  <a:pt x="1550300" y="9362"/>
                </a:lnTo>
                <a:lnTo>
                  <a:pt x="150393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57590" y="3604005"/>
            <a:ext cx="777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onsolas"/>
                <a:cs typeface="Consolas"/>
              </a:rPr>
              <a:t>Output </a:t>
            </a:r>
            <a:r>
              <a:rPr sz="1800" b="1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800" b="1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31123" y="1850135"/>
            <a:ext cx="1628139" cy="3540760"/>
            <a:chOff x="8231123" y="1850135"/>
            <a:chExt cx="1628139" cy="3540760"/>
          </a:xfrm>
        </p:grpSpPr>
        <p:sp>
          <p:nvSpPr>
            <p:cNvPr id="17" name="object 17"/>
            <p:cNvSpPr/>
            <p:nvPr/>
          </p:nvSpPr>
          <p:spPr>
            <a:xfrm>
              <a:off x="8959215" y="1850135"/>
              <a:ext cx="171450" cy="2825750"/>
            </a:xfrm>
            <a:custGeom>
              <a:avLst/>
              <a:gdLst/>
              <a:ahLst/>
              <a:cxnLst/>
              <a:rect l="l" t="t" r="r" b="b"/>
              <a:pathLst>
                <a:path w="171450" h="2825750">
                  <a:moveTo>
                    <a:pt x="171450" y="2653792"/>
                  </a:moveTo>
                  <a:lnTo>
                    <a:pt x="114300" y="2653792"/>
                  </a:lnTo>
                  <a:lnTo>
                    <a:pt x="114300" y="2410968"/>
                  </a:lnTo>
                  <a:lnTo>
                    <a:pt x="57150" y="2410968"/>
                  </a:lnTo>
                  <a:lnTo>
                    <a:pt x="57150" y="2653792"/>
                  </a:lnTo>
                  <a:lnTo>
                    <a:pt x="0" y="2653792"/>
                  </a:lnTo>
                  <a:lnTo>
                    <a:pt x="85725" y="2825242"/>
                  </a:lnTo>
                  <a:lnTo>
                    <a:pt x="157162" y="2682367"/>
                  </a:lnTo>
                  <a:lnTo>
                    <a:pt x="171450" y="2653792"/>
                  </a:lnTo>
                  <a:close/>
                </a:path>
                <a:path w="171450" h="2825750">
                  <a:moveTo>
                    <a:pt x="171450" y="1524508"/>
                  </a:moveTo>
                  <a:lnTo>
                    <a:pt x="114300" y="1524508"/>
                  </a:lnTo>
                  <a:lnTo>
                    <a:pt x="114300" y="1281684"/>
                  </a:lnTo>
                  <a:lnTo>
                    <a:pt x="57150" y="1281684"/>
                  </a:lnTo>
                  <a:lnTo>
                    <a:pt x="57150" y="1524508"/>
                  </a:lnTo>
                  <a:lnTo>
                    <a:pt x="0" y="1524508"/>
                  </a:lnTo>
                  <a:lnTo>
                    <a:pt x="85725" y="1695970"/>
                  </a:lnTo>
                  <a:lnTo>
                    <a:pt x="157162" y="1553083"/>
                  </a:lnTo>
                  <a:lnTo>
                    <a:pt x="171450" y="1524508"/>
                  </a:lnTo>
                  <a:close/>
                </a:path>
                <a:path w="171450" h="2825750">
                  <a:moveTo>
                    <a:pt x="171450" y="395224"/>
                  </a:moveTo>
                  <a:lnTo>
                    <a:pt x="114300" y="395224"/>
                  </a:lnTo>
                  <a:lnTo>
                    <a:pt x="114300" y="0"/>
                  </a:lnTo>
                  <a:lnTo>
                    <a:pt x="57150" y="0"/>
                  </a:lnTo>
                  <a:lnTo>
                    <a:pt x="57150" y="395224"/>
                  </a:lnTo>
                  <a:lnTo>
                    <a:pt x="0" y="395224"/>
                  </a:lnTo>
                  <a:lnTo>
                    <a:pt x="85725" y="566674"/>
                  </a:lnTo>
                  <a:lnTo>
                    <a:pt x="157162" y="423799"/>
                  </a:lnTo>
                  <a:lnTo>
                    <a:pt x="171450" y="395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31123" y="4675631"/>
              <a:ext cx="1628139" cy="715010"/>
            </a:xfrm>
            <a:custGeom>
              <a:avLst/>
              <a:gdLst/>
              <a:ahLst/>
              <a:cxnLst/>
              <a:rect l="l" t="t" r="r" b="b"/>
              <a:pathLst>
                <a:path w="1628140" h="715010">
                  <a:moveTo>
                    <a:pt x="1508505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6"/>
                  </a:lnTo>
                  <a:lnTo>
                    <a:pt x="0" y="595630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6"/>
                  </a:lnTo>
                  <a:lnTo>
                    <a:pt x="1508505" y="714756"/>
                  </a:lnTo>
                  <a:lnTo>
                    <a:pt x="1554872" y="705393"/>
                  </a:lnTo>
                  <a:lnTo>
                    <a:pt x="1592738" y="679862"/>
                  </a:lnTo>
                  <a:lnTo>
                    <a:pt x="1618269" y="641996"/>
                  </a:lnTo>
                  <a:lnTo>
                    <a:pt x="1627631" y="595630"/>
                  </a:lnTo>
                  <a:lnTo>
                    <a:pt x="1627631" y="119126"/>
                  </a:lnTo>
                  <a:lnTo>
                    <a:pt x="1618269" y="72759"/>
                  </a:lnTo>
                  <a:lnTo>
                    <a:pt x="1592738" y="34893"/>
                  </a:lnTo>
                  <a:lnTo>
                    <a:pt x="1554872" y="9362"/>
                  </a:lnTo>
                  <a:lnTo>
                    <a:pt x="1508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32368" y="4733670"/>
            <a:ext cx="1028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onsolas"/>
                <a:cs typeface="Consolas"/>
              </a:rPr>
              <a:t>Python </a:t>
            </a:r>
            <a:r>
              <a:rPr sz="1800" b="1" dirty="0">
                <a:solidFill>
                  <a:srgbClr val="FFFFFF"/>
                </a:solidFill>
                <a:latin typeface="Consolas"/>
                <a:cs typeface="Consolas"/>
              </a:rPr>
              <a:t>script</a:t>
            </a:r>
            <a:r>
              <a:rPr sz="1800" b="1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59215" y="5390388"/>
            <a:ext cx="171450" cy="414655"/>
          </a:xfrm>
          <a:custGeom>
            <a:avLst/>
            <a:gdLst/>
            <a:ahLst/>
            <a:cxnLst/>
            <a:rect l="l" t="t" r="r" b="b"/>
            <a:pathLst>
              <a:path w="171450" h="414654">
                <a:moveTo>
                  <a:pt x="57150" y="242849"/>
                </a:moveTo>
                <a:lnTo>
                  <a:pt x="0" y="242849"/>
                </a:lnTo>
                <a:lnTo>
                  <a:pt x="85725" y="414299"/>
                </a:lnTo>
                <a:lnTo>
                  <a:pt x="157162" y="271424"/>
                </a:lnTo>
                <a:lnTo>
                  <a:pt x="57150" y="271424"/>
                </a:lnTo>
                <a:lnTo>
                  <a:pt x="57150" y="242849"/>
                </a:lnTo>
                <a:close/>
              </a:path>
              <a:path w="171450" h="414654">
                <a:moveTo>
                  <a:pt x="114300" y="0"/>
                </a:moveTo>
                <a:lnTo>
                  <a:pt x="57150" y="0"/>
                </a:lnTo>
                <a:lnTo>
                  <a:pt x="57150" y="271424"/>
                </a:lnTo>
                <a:lnTo>
                  <a:pt x="114300" y="271424"/>
                </a:lnTo>
                <a:lnTo>
                  <a:pt x="114300" y="0"/>
                </a:lnTo>
                <a:close/>
              </a:path>
              <a:path w="171450" h="414654">
                <a:moveTo>
                  <a:pt x="171450" y="242849"/>
                </a:moveTo>
                <a:lnTo>
                  <a:pt x="114300" y="242849"/>
                </a:lnTo>
                <a:lnTo>
                  <a:pt x="114300" y="271424"/>
                </a:lnTo>
                <a:lnTo>
                  <a:pt x="157162" y="271424"/>
                </a:lnTo>
                <a:lnTo>
                  <a:pt x="171450" y="2428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946" y="609676"/>
            <a:ext cx="4674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Reading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file</a:t>
            </a:r>
            <a:r>
              <a:rPr spc="-5" dirty="0"/>
              <a:t> </a:t>
            </a:r>
            <a:r>
              <a:rPr spc="-10" dirty="0"/>
              <a:t>syntax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1534160"/>
            <a:ext cx="12204700" cy="4532630"/>
            <a:chOff x="-6350" y="1534160"/>
            <a:chExt cx="12204700" cy="4532630"/>
          </a:xfrm>
        </p:grpSpPr>
        <p:sp>
          <p:nvSpPr>
            <p:cNvPr id="4" name="object 4"/>
            <p:cNvSpPr/>
            <p:nvPr/>
          </p:nvSpPr>
          <p:spPr>
            <a:xfrm>
              <a:off x="0" y="1546847"/>
              <a:ext cx="12192000" cy="434975"/>
            </a:xfrm>
            <a:custGeom>
              <a:avLst/>
              <a:gdLst/>
              <a:ahLst/>
              <a:cxnLst/>
              <a:rect l="l" t="t" r="r" b="b"/>
              <a:pathLst>
                <a:path w="12192000" h="434975">
                  <a:moveTo>
                    <a:pt x="12192000" y="0"/>
                  </a:moveTo>
                  <a:lnTo>
                    <a:pt x="6204966" y="0"/>
                  </a:lnTo>
                  <a:lnTo>
                    <a:pt x="0" y="0"/>
                  </a:lnTo>
                  <a:lnTo>
                    <a:pt x="0" y="434352"/>
                  </a:lnTo>
                  <a:lnTo>
                    <a:pt x="6204966" y="434352"/>
                  </a:lnTo>
                  <a:lnTo>
                    <a:pt x="12192000" y="43435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04965" y="1981200"/>
              <a:ext cx="5987415" cy="1981200"/>
            </a:xfrm>
            <a:custGeom>
              <a:avLst/>
              <a:gdLst/>
              <a:ahLst/>
              <a:cxnLst/>
              <a:rect l="l" t="t" r="r" b="b"/>
              <a:pathLst>
                <a:path w="5987415" h="1981200">
                  <a:moveTo>
                    <a:pt x="5987034" y="0"/>
                  </a:moveTo>
                  <a:lnTo>
                    <a:pt x="0" y="0"/>
                  </a:lnTo>
                  <a:lnTo>
                    <a:pt x="0" y="1981200"/>
                  </a:lnTo>
                  <a:lnTo>
                    <a:pt x="5987034" y="1981200"/>
                  </a:lnTo>
                  <a:lnTo>
                    <a:pt x="5987034" y="0"/>
                  </a:lnTo>
                  <a:close/>
                </a:path>
              </a:pathLst>
            </a:custGeom>
            <a:solidFill>
              <a:srgbClr val="27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04965" y="3962387"/>
              <a:ext cx="5987415" cy="366395"/>
            </a:xfrm>
            <a:custGeom>
              <a:avLst/>
              <a:gdLst/>
              <a:ahLst/>
              <a:cxnLst/>
              <a:rect l="l" t="t" r="r" b="b"/>
              <a:pathLst>
                <a:path w="5987415" h="366395">
                  <a:moveTo>
                    <a:pt x="5987034" y="0"/>
                  </a:moveTo>
                  <a:lnTo>
                    <a:pt x="0" y="0"/>
                  </a:lnTo>
                  <a:lnTo>
                    <a:pt x="0" y="365772"/>
                  </a:lnTo>
                  <a:lnTo>
                    <a:pt x="5987034" y="365772"/>
                  </a:lnTo>
                  <a:lnTo>
                    <a:pt x="5987034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04965" y="1540510"/>
              <a:ext cx="0" cy="4519930"/>
            </a:xfrm>
            <a:custGeom>
              <a:avLst/>
              <a:gdLst/>
              <a:ahLst/>
              <a:cxnLst/>
              <a:rect l="l" t="t" r="r" b="b"/>
              <a:pathLst>
                <a:path h="4519930">
                  <a:moveTo>
                    <a:pt x="0" y="0"/>
                  </a:moveTo>
                  <a:lnTo>
                    <a:pt x="0" y="45193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974849"/>
              <a:ext cx="12192000" cy="2359660"/>
            </a:xfrm>
            <a:custGeom>
              <a:avLst/>
              <a:gdLst/>
              <a:ahLst/>
              <a:cxnLst/>
              <a:rect l="l" t="t" r="r" b="b"/>
              <a:pathLst>
                <a:path w="12192000" h="2359660">
                  <a:moveTo>
                    <a:pt x="12192000" y="2346960"/>
                  </a:moveTo>
                  <a:lnTo>
                    <a:pt x="6198616" y="2346960"/>
                  </a:lnTo>
                  <a:lnTo>
                    <a:pt x="6198616" y="2359660"/>
                  </a:lnTo>
                  <a:lnTo>
                    <a:pt x="12192000" y="2359660"/>
                  </a:lnTo>
                  <a:lnTo>
                    <a:pt x="12192000" y="2346960"/>
                  </a:lnTo>
                  <a:close/>
                </a:path>
                <a:path w="12192000" h="2359660">
                  <a:moveTo>
                    <a:pt x="12192000" y="1981200"/>
                  </a:moveTo>
                  <a:lnTo>
                    <a:pt x="6198616" y="1981200"/>
                  </a:lnTo>
                  <a:lnTo>
                    <a:pt x="6198616" y="1993900"/>
                  </a:lnTo>
                  <a:lnTo>
                    <a:pt x="12192000" y="1993900"/>
                  </a:lnTo>
                  <a:lnTo>
                    <a:pt x="12192000" y="1981200"/>
                  </a:lnTo>
                  <a:close/>
                </a:path>
                <a:path w="12192000" h="2359660">
                  <a:moveTo>
                    <a:pt x="12192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92000" y="127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40510"/>
              <a:ext cx="12192000" cy="4519930"/>
            </a:xfrm>
            <a:custGeom>
              <a:avLst/>
              <a:gdLst/>
              <a:ahLst/>
              <a:cxnLst/>
              <a:rect l="l" t="t" r="r" b="b"/>
              <a:pathLst>
                <a:path w="12192000" h="4519930">
                  <a:moveTo>
                    <a:pt x="0" y="0"/>
                  </a:moveTo>
                  <a:lnTo>
                    <a:pt x="0" y="4519396"/>
                  </a:lnTo>
                </a:path>
                <a:path w="12192000" h="4519930">
                  <a:moveTo>
                    <a:pt x="12192000" y="0"/>
                  </a:moveTo>
                  <a:lnTo>
                    <a:pt x="12192000" y="45193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540509"/>
              <a:ext cx="12192000" cy="4519930"/>
            </a:xfrm>
            <a:custGeom>
              <a:avLst/>
              <a:gdLst/>
              <a:ahLst/>
              <a:cxnLst/>
              <a:rect l="l" t="t" r="r" b="b"/>
              <a:pathLst>
                <a:path w="12192000" h="4519930">
                  <a:moveTo>
                    <a:pt x="12192000" y="4506696"/>
                  </a:moveTo>
                  <a:lnTo>
                    <a:pt x="0" y="4506696"/>
                  </a:lnTo>
                  <a:lnTo>
                    <a:pt x="0" y="4519396"/>
                  </a:lnTo>
                  <a:lnTo>
                    <a:pt x="12192000" y="4519396"/>
                  </a:lnTo>
                  <a:lnTo>
                    <a:pt x="12192000" y="4506696"/>
                  </a:lnTo>
                  <a:close/>
                </a:path>
                <a:path w="12192000" h="4519930">
                  <a:moveTo>
                    <a:pt x="121920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92000" y="127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739" y="1567941"/>
            <a:ext cx="66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Syntax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84467" y="1567941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2002663"/>
            <a:ext cx="6042025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18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open(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&lt;file&gt;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)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as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&lt;file_handle&gt;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&lt;current_line&gt;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open(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&lt;file&gt;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)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‘r’):</a:t>
            </a:r>
            <a:endParaRPr sz="1800">
              <a:latin typeface="Consolas"/>
              <a:cs typeface="Consolas"/>
            </a:endParaRPr>
          </a:p>
          <a:p>
            <a:pPr marL="1015365" marR="5080">
              <a:lnSpc>
                <a:spcPts val="2150"/>
              </a:lnSpc>
              <a:spcBef>
                <a:spcPts val="80"/>
              </a:spcBef>
            </a:pP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&lt;current_line&gt;</a:t>
            </a:r>
            <a:r>
              <a:rPr sz="1800" spc="-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&lt;current_line&gt;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.rstrip() </a:t>
            </a:r>
            <a:r>
              <a:rPr sz="1800" dirty="0">
                <a:latin typeface="Consolas"/>
                <a:cs typeface="Consolas"/>
              </a:rPr>
              <a:t>#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Do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something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4467" y="3889628"/>
            <a:ext cx="1028065" cy="130937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30"/>
              </a:spcBef>
            </a:pPr>
            <a:r>
              <a:rPr sz="1800" spc="-10" dirty="0">
                <a:solidFill>
                  <a:srgbClr val="7E7E7E"/>
                </a:solidFill>
                <a:latin typeface="Consolas"/>
                <a:cs typeface="Consolas"/>
              </a:rPr>
              <a:t>&gt;chr1 ACGTTGAT ACGTA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4" y="2057400"/>
            <a:ext cx="5035296" cy="169163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0" y="1336547"/>
            <a:ext cx="5960363" cy="53294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3541" y="609676"/>
            <a:ext cx="7343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018" y="1393901"/>
            <a:ext cx="4144645" cy="1917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ts val="239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first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line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should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always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875"/>
              </a:lnSpc>
            </a:pPr>
            <a:r>
              <a:rPr sz="2400" b="1" dirty="0">
                <a:solidFill>
                  <a:srgbClr val="FF0000"/>
                </a:solidFill>
                <a:latin typeface="Consolas"/>
                <a:cs typeface="Consolas"/>
              </a:rPr>
              <a:t>#!/usr/bin/env</a:t>
            </a:r>
            <a:r>
              <a:rPr sz="2400" b="1" spc="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nsolas"/>
                <a:cs typeface="Consolas"/>
              </a:rPr>
              <a:t>python3</a:t>
            </a:r>
            <a:endParaRPr sz="2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special line is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called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6F2F9F"/>
                </a:solidFill>
                <a:latin typeface="Calibri"/>
                <a:cs typeface="Calibri"/>
              </a:rPr>
              <a:t>shebang</a:t>
            </a:r>
            <a:endParaRPr sz="2000">
              <a:latin typeface="Calibri"/>
              <a:cs typeface="Calibri"/>
            </a:endParaRPr>
          </a:p>
          <a:p>
            <a:pPr marL="354965" marR="508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shebang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tells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run the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script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is NOT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comment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2147" y="1409700"/>
            <a:ext cx="713105" cy="228600"/>
          </a:xfrm>
          <a:custGeom>
            <a:avLst/>
            <a:gdLst/>
            <a:ahLst/>
            <a:cxnLst/>
            <a:rect l="l" t="t" r="r" b="b"/>
            <a:pathLst>
              <a:path w="713104" h="228600">
                <a:moveTo>
                  <a:pt x="484124" y="0"/>
                </a:moveTo>
                <a:lnTo>
                  <a:pt x="484124" y="228600"/>
                </a:lnTo>
                <a:lnTo>
                  <a:pt x="636524" y="152400"/>
                </a:lnTo>
                <a:lnTo>
                  <a:pt x="522224" y="152400"/>
                </a:lnTo>
                <a:lnTo>
                  <a:pt x="522224" y="76200"/>
                </a:lnTo>
                <a:lnTo>
                  <a:pt x="636524" y="76200"/>
                </a:lnTo>
                <a:lnTo>
                  <a:pt x="484124" y="0"/>
                </a:lnTo>
                <a:close/>
              </a:path>
              <a:path w="713104" h="228600">
                <a:moveTo>
                  <a:pt x="4841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484124" y="152400"/>
                </a:lnTo>
                <a:lnTo>
                  <a:pt x="484124" y="76200"/>
                </a:lnTo>
                <a:close/>
              </a:path>
              <a:path w="713104" h="228600">
                <a:moveTo>
                  <a:pt x="636524" y="76200"/>
                </a:moveTo>
                <a:lnTo>
                  <a:pt x="522224" y="76200"/>
                </a:lnTo>
                <a:lnTo>
                  <a:pt x="522224" y="152400"/>
                </a:lnTo>
                <a:lnTo>
                  <a:pt x="636524" y="152400"/>
                </a:lnTo>
                <a:lnTo>
                  <a:pt x="712724" y="114300"/>
                </a:lnTo>
                <a:lnTo>
                  <a:pt x="636524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0" y="1336547"/>
            <a:ext cx="5960363" cy="53294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66" y="2148586"/>
            <a:ext cx="3976370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20002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This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is a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special</a:t>
            </a:r>
            <a:r>
              <a:rPr sz="2000" spc="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type</a:t>
            </a:r>
            <a:r>
              <a:rPr sz="2000" spc="-2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comment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called</a:t>
            </a:r>
            <a:r>
              <a:rPr sz="2000" spc="-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doc</a:t>
            </a:r>
            <a:r>
              <a:rPr sz="20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6F2F9F"/>
                </a:solidFill>
                <a:latin typeface="Calibri"/>
                <a:cs typeface="Calibri"/>
              </a:rPr>
              <a:t>string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documentation</a:t>
            </a:r>
            <a:r>
              <a:rPr sz="2000" spc="-7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54965" marR="5080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Doc</a:t>
            </a:r>
            <a:r>
              <a:rPr sz="2000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strings</a:t>
            </a:r>
            <a:r>
              <a:rPr sz="2000" spc="-1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are used</a:t>
            </a:r>
            <a:r>
              <a:rPr sz="2000" spc="-2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explain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1)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what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script does</a:t>
            </a:r>
            <a:r>
              <a:rPr sz="2000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2)</a:t>
            </a:r>
            <a:r>
              <a:rPr sz="2000" spc="-2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how</a:t>
            </a:r>
            <a:r>
              <a:rPr sz="2000" spc="-4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run it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ALWAYS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include</a:t>
            </a:r>
            <a:r>
              <a:rPr sz="2000" spc="-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doc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 string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Doc</a:t>
            </a:r>
            <a:r>
              <a:rPr sz="2000" spc="-30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strings</a:t>
            </a:r>
            <a:r>
              <a:rPr sz="2000" spc="-1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are enclosed</a:t>
            </a:r>
            <a:r>
              <a:rPr sz="2000" spc="-1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A4A4A4"/>
                </a:solidFill>
                <a:latin typeface="Calibri"/>
                <a:cs typeface="Calibri"/>
              </a:rPr>
              <a:t>triple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A4A4A4"/>
                </a:solidFill>
                <a:latin typeface="Calibri"/>
                <a:cs typeface="Calibri"/>
              </a:rPr>
              <a:t>quotes,</a:t>
            </a:r>
            <a:r>
              <a:rPr sz="2000" spc="-45" dirty="0">
                <a:solidFill>
                  <a:srgbClr val="A4A4A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A4A4A4"/>
                </a:solidFill>
                <a:latin typeface="Calibri"/>
                <a:cs typeface="Calibri"/>
              </a:rPr>
              <a:t>“““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15561" y="2050542"/>
            <a:ext cx="495300" cy="2476500"/>
          </a:xfrm>
          <a:custGeom>
            <a:avLst/>
            <a:gdLst/>
            <a:ahLst/>
            <a:cxnLst/>
            <a:rect l="l" t="t" r="r" b="b"/>
            <a:pathLst>
              <a:path w="495300" h="2476500">
                <a:moveTo>
                  <a:pt x="495300" y="2476500"/>
                </a:moveTo>
                <a:lnTo>
                  <a:pt x="417021" y="2474389"/>
                </a:lnTo>
                <a:lnTo>
                  <a:pt x="349038" y="2468518"/>
                </a:lnTo>
                <a:lnTo>
                  <a:pt x="295430" y="2459574"/>
                </a:lnTo>
                <a:lnTo>
                  <a:pt x="247650" y="2435225"/>
                </a:lnTo>
                <a:lnTo>
                  <a:pt x="247650" y="353568"/>
                </a:lnTo>
                <a:lnTo>
                  <a:pt x="235025" y="340497"/>
                </a:lnTo>
                <a:lnTo>
                  <a:pt x="199869" y="329163"/>
                </a:lnTo>
                <a:lnTo>
                  <a:pt x="146261" y="320238"/>
                </a:lnTo>
                <a:lnTo>
                  <a:pt x="78278" y="314391"/>
                </a:lnTo>
                <a:lnTo>
                  <a:pt x="0" y="312293"/>
                </a:lnTo>
                <a:lnTo>
                  <a:pt x="78278" y="310182"/>
                </a:lnTo>
                <a:lnTo>
                  <a:pt x="146261" y="304311"/>
                </a:lnTo>
                <a:lnTo>
                  <a:pt x="199869" y="295367"/>
                </a:lnTo>
                <a:lnTo>
                  <a:pt x="235025" y="284040"/>
                </a:lnTo>
                <a:lnTo>
                  <a:pt x="247650" y="271018"/>
                </a:lnTo>
                <a:lnTo>
                  <a:pt x="247650" y="41275"/>
                </a:lnTo>
                <a:lnTo>
                  <a:pt x="260274" y="28204"/>
                </a:lnTo>
                <a:lnTo>
                  <a:pt x="295430" y="16870"/>
                </a:lnTo>
                <a:lnTo>
                  <a:pt x="349038" y="7945"/>
                </a:lnTo>
                <a:lnTo>
                  <a:pt x="417021" y="2098"/>
                </a:lnTo>
                <a:lnTo>
                  <a:pt x="495300" y="0"/>
                </a:lnTo>
              </a:path>
            </a:pathLst>
          </a:custGeom>
          <a:ln w="38100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52900" y="1336547"/>
            <a:ext cx="6570345" cy="5329555"/>
            <a:chOff x="4152900" y="1336547"/>
            <a:chExt cx="6570345" cy="5329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0" y="1336547"/>
              <a:ext cx="5960363" cy="5329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52900" y="5143500"/>
              <a:ext cx="713105" cy="228600"/>
            </a:xfrm>
            <a:custGeom>
              <a:avLst/>
              <a:gdLst/>
              <a:ahLst/>
              <a:cxnLst/>
              <a:rect l="l" t="t" r="r" b="b"/>
              <a:pathLst>
                <a:path w="713104" h="228600">
                  <a:moveTo>
                    <a:pt x="484124" y="0"/>
                  </a:moveTo>
                  <a:lnTo>
                    <a:pt x="484124" y="228600"/>
                  </a:lnTo>
                  <a:lnTo>
                    <a:pt x="636524" y="152400"/>
                  </a:lnTo>
                  <a:lnTo>
                    <a:pt x="522224" y="152400"/>
                  </a:lnTo>
                  <a:lnTo>
                    <a:pt x="522224" y="76200"/>
                  </a:lnTo>
                  <a:lnTo>
                    <a:pt x="636524" y="76200"/>
                  </a:lnTo>
                  <a:lnTo>
                    <a:pt x="484124" y="0"/>
                  </a:lnTo>
                  <a:close/>
                </a:path>
                <a:path w="713104" h="228600">
                  <a:moveTo>
                    <a:pt x="484124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484124" y="152400"/>
                  </a:lnTo>
                  <a:lnTo>
                    <a:pt x="484124" y="76200"/>
                  </a:lnTo>
                  <a:close/>
                </a:path>
                <a:path w="713104" h="228600">
                  <a:moveTo>
                    <a:pt x="636524" y="76200"/>
                  </a:moveTo>
                  <a:lnTo>
                    <a:pt x="522224" y="76200"/>
                  </a:lnTo>
                  <a:lnTo>
                    <a:pt x="522224" y="152400"/>
                  </a:lnTo>
                  <a:lnTo>
                    <a:pt x="636524" y="152400"/>
                  </a:lnTo>
                  <a:lnTo>
                    <a:pt x="712724" y="114300"/>
                  </a:lnTo>
                  <a:lnTo>
                    <a:pt x="636524" y="7620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25018" y="4933950"/>
            <a:ext cx="34448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is</a:t>
            </a:r>
            <a:r>
              <a:rPr sz="1800" spc="-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5B9BD4"/>
                </a:solidFill>
                <a:latin typeface="Calibri"/>
                <a:cs typeface="Calibri"/>
              </a:rPr>
              <a:t> comment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Comments</a:t>
            </a:r>
            <a:r>
              <a:rPr sz="1800" spc="-1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help</a:t>
            </a:r>
            <a:r>
              <a:rPr sz="1800" spc="-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reader</a:t>
            </a:r>
            <a:r>
              <a:rPr sz="1800" spc="-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B9BD4"/>
                </a:solidFill>
                <a:latin typeface="Calibri"/>
                <a:cs typeface="Calibri"/>
              </a:rPr>
              <a:t>better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understand</a:t>
            </a:r>
            <a:r>
              <a:rPr sz="1800" spc="-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B9BD4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Always</a:t>
            </a:r>
            <a:r>
              <a:rPr sz="1800" spc="-3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comment</a:t>
            </a:r>
            <a:r>
              <a:rPr sz="1800" spc="-1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B9BD4"/>
                </a:solidFill>
                <a:latin typeface="Calibri"/>
                <a:cs typeface="Calibri"/>
              </a:rPr>
              <a:t>your </a:t>
            </a:r>
            <a:r>
              <a:rPr sz="1800" spc="-20" dirty="0">
                <a:solidFill>
                  <a:srgbClr val="5B9BD4"/>
                </a:solidFill>
                <a:latin typeface="Calibri"/>
                <a:cs typeface="Calibri"/>
              </a:rPr>
              <a:t>code!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52900" y="1336547"/>
            <a:ext cx="6570345" cy="5329555"/>
            <a:chOff x="4152900" y="1336547"/>
            <a:chExt cx="6570345" cy="5329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0" y="1336547"/>
              <a:ext cx="5960363" cy="5329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52900" y="5448300"/>
              <a:ext cx="713105" cy="228600"/>
            </a:xfrm>
            <a:custGeom>
              <a:avLst/>
              <a:gdLst/>
              <a:ahLst/>
              <a:cxnLst/>
              <a:rect l="l" t="t" r="r" b="b"/>
              <a:pathLst>
                <a:path w="713104" h="228600">
                  <a:moveTo>
                    <a:pt x="484124" y="0"/>
                  </a:moveTo>
                  <a:lnTo>
                    <a:pt x="484124" y="228600"/>
                  </a:lnTo>
                  <a:lnTo>
                    <a:pt x="636524" y="152400"/>
                  </a:lnTo>
                  <a:lnTo>
                    <a:pt x="522224" y="152400"/>
                  </a:lnTo>
                  <a:lnTo>
                    <a:pt x="522224" y="76200"/>
                  </a:lnTo>
                  <a:lnTo>
                    <a:pt x="636524" y="76200"/>
                  </a:lnTo>
                  <a:lnTo>
                    <a:pt x="484124" y="0"/>
                  </a:lnTo>
                  <a:close/>
                </a:path>
                <a:path w="713104" h="228600">
                  <a:moveTo>
                    <a:pt x="484124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484124" y="152400"/>
                  </a:lnTo>
                  <a:lnTo>
                    <a:pt x="484124" y="76200"/>
                  </a:lnTo>
                  <a:close/>
                </a:path>
                <a:path w="713104" h="228600">
                  <a:moveTo>
                    <a:pt x="636524" y="76200"/>
                  </a:moveTo>
                  <a:lnTo>
                    <a:pt x="522224" y="76200"/>
                  </a:lnTo>
                  <a:lnTo>
                    <a:pt x="522224" y="152400"/>
                  </a:lnTo>
                  <a:lnTo>
                    <a:pt x="636524" y="152400"/>
                  </a:lnTo>
                  <a:lnTo>
                    <a:pt x="712724" y="114300"/>
                  </a:lnTo>
                  <a:lnTo>
                    <a:pt x="636524" y="762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89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018" y="4933950"/>
            <a:ext cx="34505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is</a:t>
            </a:r>
            <a:r>
              <a:rPr sz="1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import 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statement</a:t>
            </a:r>
            <a:endParaRPr sz="1800">
              <a:latin typeface="Calibri"/>
              <a:cs typeface="Calibri"/>
            </a:endParaRPr>
          </a:p>
          <a:p>
            <a:pPr marL="299085" marR="20574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An</a:t>
            </a:r>
            <a:r>
              <a:rPr sz="1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import</a:t>
            </a:r>
            <a:r>
              <a:rPr sz="1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statement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loads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variables</a:t>
            </a:r>
            <a:r>
              <a:rPr sz="1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and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functions from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EC7C30"/>
                </a:solidFill>
                <a:latin typeface="Calibri"/>
                <a:cs typeface="Calibri"/>
              </a:rPr>
              <a:t>an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external</a:t>
            </a:r>
            <a:r>
              <a:rPr sz="1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r>
              <a:rPr sz="1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module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sys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module contains</a:t>
            </a:r>
            <a:r>
              <a:rPr sz="1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EC7C30"/>
                </a:solidFill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sys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tem-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parameters</a:t>
            </a:r>
            <a:r>
              <a:rPr sz="1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EC7C30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52900" y="1336547"/>
            <a:ext cx="6570345" cy="5329555"/>
            <a:chOff x="4152900" y="1336547"/>
            <a:chExt cx="6570345" cy="5329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0" y="1336547"/>
              <a:ext cx="5960363" cy="5329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52900" y="6070091"/>
              <a:ext cx="713105" cy="228600"/>
            </a:xfrm>
            <a:custGeom>
              <a:avLst/>
              <a:gdLst/>
              <a:ahLst/>
              <a:cxnLst/>
              <a:rect l="l" t="t" r="r" b="b"/>
              <a:pathLst>
                <a:path w="713104" h="228600">
                  <a:moveTo>
                    <a:pt x="484124" y="0"/>
                  </a:moveTo>
                  <a:lnTo>
                    <a:pt x="484124" y="228600"/>
                  </a:lnTo>
                  <a:lnTo>
                    <a:pt x="636524" y="152400"/>
                  </a:lnTo>
                  <a:lnTo>
                    <a:pt x="522224" y="152400"/>
                  </a:lnTo>
                  <a:lnTo>
                    <a:pt x="522224" y="76200"/>
                  </a:lnTo>
                  <a:lnTo>
                    <a:pt x="636524" y="76200"/>
                  </a:lnTo>
                  <a:lnTo>
                    <a:pt x="484124" y="0"/>
                  </a:lnTo>
                  <a:close/>
                </a:path>
                <a:path w="713104" h="228600">
                  <a:moveTo>
                    <a:pt x="484124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484124" y="152400"/>
                  </a:lnTo>
                  <a:lnTo>
                    <a:pt x="484124" y="76200"/>
                  </a:lnTo>
                  <a:close/>
                </a:path>
                <a:path w="713104" h="228600">
                  <a:moveTo>
                    <a:pt x="636524" y="76200"/>
                  </a:moveTo>
                  <a:lnTo>
                    <a:pt x="522224" y="76200"/>
                  </a:lnTo>
                  <a:lnTo>
                    <a:pt x="522224" y="152400"/>
                  </a:lnTo>
                  <a:lnTo>
                    <a:pt x="636524" y="152400"/>
                  </a:lnTo>
                  <a:lnTo>
                    <a:pt x="712724" y="114300"/>
                  </a:lnTo>
                  <a:lnTo>
                    <a:pt x="636524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90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100" y="5781547"/>
            <a:ext cx="3418204" cy="848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99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grabs the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command</a:t>
            </a:r>
            <a:r>
              <a:rPr sz="18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71C4"/>
                </a:solidFill>
                <a:latin typeface="Calibri"/>
                <a:cs typeface="Calibri"/>
              </a:rPr>
              <a:t>line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argument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using</a:t>
            </a:r>
            <a:r>
              <a:rPr sz="1800" spc="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71C4"/>
                </a:solidFill>
                <a:latin typeface="Consolas"/>
                <a:cs typeface="Consolas"/>
              </a:rPr>
              <a:t>sys.argv</a:t>
            </a:r>
            <a:r>
              <a:rPr sz="1800" spc="-565" dirty="0">
                <a:solidFill>
                  <a:srgbClr val="4471C4"/>
                </a:solidFill>
                <a:latin typeface="Consolas"/>
                <a:cs typeface="Consolas"/>
              </a:rPr>
              <a:t> </a:t>
            </a:r>
            <a:r>
              <a:rPr sz="1800" spc="-25" dirty="0">
                <a:solidFill>
                  <a:srgbClr val="4471C4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stores</a:t>
            </a:r>
            <a:r>
              <a:rPr sz="1800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it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in a</a:t>
            </a:r>
            <a:r>
              <a:rPr sz="18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variable called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71C4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1000" y="1336547"/>
            <a:ext cx="6532245" cy="5329555"/>
            <a:chOff x="4191000" y="1336547"/>
            <a:chExt cx="6532245" cy="5329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0" y="1336547"/>
              <a:ext cx="5960363" cy="5329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91000" y="6362700"/>
              <a:ext cx="713105" cy="228600"/>
            </a:xfrm>
            <a:custGeom>
              <a:avLst/>
              <a:gdLst/>
              <a:ahLst/>
              <a:cxnLst/>
              <a:rect l="l" t="t" r="r" b="b"/>
              <a:pathLst>
                <a:path w="713104" h="228600">
                  <a:moveTo>
                    <a:pt x="484124" y="0"/>
                  </a:moveTo>
                  <a:lnTo>
                    <a:pt x="484124" y="228600"/>
                  </a:lnTo>
                  <a:lnTo>
                    <a:pt x="636524" y="152400"/>
                  </a:lnTo>
                  <a:lnTo>
                    <a:pt x="522224" y="152400"/>
                  </a:lnTo>
                  <a:lnTo>
                    <a:pt x="522224" y="76200"/>
                  </a:lnTo>
                  <a:lnTo>
                    <a:pt x="636524" y="76200"/>
                  </a:lnTo>
                  <a:lnTo>
                    <a:pt x="484124" y="0"/>
                  </a:lnTo>
                  <a:close/>
                </a:path>
                <a:path w="713104" h="228600">
                  <a:moveTo>
                    <a:pt x="484124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484124" y="152400"/>
                  </a:lnTo>
                  <a:lnTo>
                    <a:pt x="484124" y="76200"/>
                  </a:lnTo>
                  <a:close/>
                </a:path>
                <a:path w="713104" h="228600">
                  <a:moveTo>
                    <a:pt x="636524" y="76200"/>
                  </a:moveTo>
                  <a:lnTo>
                    <a:pt x="522224" y="76200"/>
                  </a:lnTo>
                  <a:lnTo>
                    <a:pt x="522224" y="152400"/>
                  </a:lnTo>
                  <a:lnTo>
                    <a:pt x="636524" y="152400"/>
                  </a:lnTo>
                  <a:lnTo>
                    <a:pt x="712724" y="114300"/>
                  </a:lnTo>
                  <a:lnTo>
                    <a:pt x="636524" y="76200"/>
                  </a:lnTo>
                  <a:close/>
                </a:path>
              </a:pathLst>
            </a:custGeom>
            <a:solidFill>
              <a:srgbClr val="9F1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anatomy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(simple)</a:t>
            </a:r>
            <a:r>
              <a:rPr spc="-10" dirty="0"/>
              <a:t> script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91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479" y="4376673"/>
            <a:ext cx="34601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2080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This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prints</a:t>
            </a:r>
            <a:r>
              <a:rPr sz="1800" spc="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statement</a:t>
            </a:r>
            <a:r>
              <a:rPr sz="1800" spc="-2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to </a:t>
            </a:r>
            <a:r>
              <a:rPr sz="1800" spc="-25" dirty="0">
                <a:solidFill>
                  <a:srgbClr val="9F18DB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terminal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using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the print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function</a:t>
            </a:r>
            <a:endParaRPr sz="18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first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list of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arguments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are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9F18DB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99085" algn="just">
              <a:lnSpc>
                <a:spcPct val="100000"/>
              </a:lnSpc>
            </a:pP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items to 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print</a:t>
            </a:r>
            <a:endParaRPr sz="180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argument</a:t>
            </a:r>
            <a:r>
              <a:rPr sz="1800" spc="-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sep=“”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says</a:t>
            </a:r>
            <a:r>
              <a:rPr sz="1800" spc="-2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do</a:t>
            </a:r>
            <a:r>
              <a:rPr sz="1800" spc="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9F18DB"/>
                </a:solidFill>
                <a:latin typeface="Calibri"/>
                <a:cs typeface="Calibri"/>
              </a:rPr>
              <a:t>not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print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delimiter (i.e.,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separator)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9F18DB"/>
                </a:solidFill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default</a:t>
            </a:r>
            <a:r>
              <a:rPr sz="1800" spc="-5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separator</a:t>
            </a:r>
            <a:r>
              <a:rPr sz="1800" spc="-2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F18DB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9F18DB"/>
                </a:solidFill>
                <a:latin typeface="Calibri"/>
                <a:cs typeface="Calibri"/>
              </a:rPr>
              <a:t>space.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202" y="609676"/>
            <a:ext cx="4386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Remote</a:t>
            </a:r>
            <a:r>
              <a:rPr spc="-30" dirty="0"/>
              <a:t> </a:t>
            </a:r>
            <a:r>
              <a:rPr spc="-10" dirty="0"/>
              <a:t>computers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97838"/>
            <a:ext cx="10072370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We will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remote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  <a:p>
            <a:pPr marL="241300" marR="833755" indent="-228600">
              <a:lnSpc>
                <a:spcPts val="2590"/>
              </a:lnSpc>
              <a:spcBef>
                <a:spcPts val="1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Unix-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securely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connect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through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protocol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secure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shell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SSH</a:t>
            </a:r>
            <a:r>
              <a:rPr sz="2400" spc="-10" dirty="0">
                <a:latin typeface="Calibri"/>
                <a:cs typeface="Calibri"/>
              </a:rPr>
              <a:t>)</a:t>
            </a:r>
            <a:r>
              <a:rPr sz="2400" b="1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78765" indent="-266065">
              <a:lnSpc>
                <a:spcPts val="2795"/>
              </a:lnSpc>
              <a:buSzPct val="85714"/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shell</a:t>
            </a:r>
            <a:r>
              <a:rPr sz="28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takes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commands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keyboard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operating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system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execute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0900" y="3579876"/>
            <a:ext cx="5631180" cy="2898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alibri"/>
                <a:cs typeface="Calibri"/>
              </a:rPr>
              <a:t>Python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7665"/>
            <a:ext cx="7308850" cy="30861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Documentation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Clr>
                <a:srgbClr val="000000"/>
              </a:buClr>
              <a:buFont typeface="Arial"/>
              <a:buChar char="•"/>
              <a:tabLst>
                <a:tab pos="69913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https://docs.python.org/3/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Tutorials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Font typeface="Arial"/>
              <a:buChar char="•"/>
              <a:tabLst>
                <a:tab pos="69913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https://www.learnpython.org/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Clr>
                <a:srgbClr val="000000"/>
              </a:buClr>
              <a:buFont typeface="Arial"/>
              <a:buChar char="•"/>
              <a:tabLst>
                <a:tab pos="69913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https://www.w3schools.com/python/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Font typeface="Arial"/>
              <a:buChar char="•"/>
              <a:tabLst>
                <a:tab pos="699135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https://www.codecademy.com/learn/learn-python-</a:t>
            </a:r>
            <a:r>
              <a:rPr sz="2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0213" y="3541903"/>
            <a:ext cx="41992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9204" algn="l"/>
              </a:tabLst>
            </a:pPr>
            <a:r>
              <a:rPr sz="6000" spc="-10" dirty="0"/>
              <a:t>Assignment</a:t>
            </a:r>
            <a:r>
              <a:rPr sz="6000" dirty="0"/>
              <a:t>	</a:t>
            </a:r>
            <a:r>
              <a:rPr sz="6000" spc="-50" dirty="0"/>
              <a:t>1</a:t>
            </a:r>
            <a:endParaRPr sz="6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complete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“turn</a:t>
            </a:r>
            <a:r>
              <a:rPr spc="-10" dirty="0"/>
              <a:t> </a:t>
            </a:r>
            <a:r>
              <a:rPr dirty="0"/>
              <a:t>in”</a:t>
            </a:r>
            <a:r>
              <a:rPr spc="-10" dirty="0"/>
              <a:t> assignments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997" y="1495699"/>
            <a:ext cx="11938382" cy="5106249"/>
          </a:xfrm>
          <a:prstGeom prst="rect">
            <a:avLst/>
          </a:prstGeom>
        </p:spPr>
        <p:txBody>
          <a:bodyPr vert="horz" wrap="square" lIns="0" tIns="53340" rIns="0" bIns="0" rtlCol="0" anchor="t">
            <a:spAutoFit/>
          </a:bodyPr>
          <a:lstStyle/>
          <a:p>
            <a:pPr marL="12065">
              <a:spcBef>
                <a:spcPts val="420"/>
              </a:spcBef>
              <a:tabLst>
                <a:tab pos="527685" algn="l"/>
                <a:tab pos="528320" algn="l"/>
              </a:tabLst>
            </a:pPr>
            <a:r>
              <a:rPr lang="en-US" sz="2800" i="1" dirty="0" err="1">
                <a:latin typeface="Calibri"/>
                <a:cs typeface="Calibri"/>
              </a:rPr>
              <a:t>classDir</a:t>
            </a:r>
            <a:r>
              <a:rPr lang="en-US" sz="2800" i="1" dirty="0">
                <a:latin typeface="Calibri"/>
                <a:cs typeface="Calibri"/>
              </a:rPr>
              <a:t>=</a:t>
            </a:r>
            <a:r>
              <a:rPr lang="en-US" sz="2800" dirty="0">
                <a:latin typeface="Calibri"/>
                <a:cs typeface="Calibri"/>
              </a:rPr>
              <a:t>/storage1/fs1/workshops/Active/BIO5488/SP2026.L41.BIOL.5488.01/Assignments</a:t>
            </a:r>
            <a:endParaRPr lang="en-US" sz="2800" i="1" dirty="0">
              <a:latin typeface="Calibri"/>
              <a:cs typeface="Calibri"/>
            </a:endParaRPr>
          </a:p>
          <a:p>
            <a:pPr marL="527685" indent="-515620">
              <a:lnSpc>
                <a:spcPts val="3335"/>
              </a:lnSpc>
              <a:spcBef>
                <a:spcPts val="3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“</a:t>
            </a:r>
            <a:r>
              <a:rPr lang="en-US" sz="2800" spc="-10" dirty="0">
                <a:latin typeface="Calibri"/>
                <a:ea typeface="Calibri"/>
                <a:cs typeface="Calibri"/>
              </a:rPr>
              <a:t>S</a:t>
            </a:r>
            <a:r>
              <a:rPr lang="en-US" sz="2800" spc="-10" dirty="0">
                <a:latin typeface="Consolas"/>
                <a:cs typeface="Calibri"/>
              </a:rPr>
              <a:t>ubmissions</a:t>
            </a:r>
            <a:r>
              <a:rPr sz="2800" spc="-10" dirty="0">
                <a:latin typeface="Calibri"/>
                <a:cs typeface="Calibri"/>
              </a:rPr>
              <a:t>”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</a:t>
            </a:r>
            <a:r>
              <a:rPr lang="en-US" sz="2800" dirty="0">
                <a:latin typeface="Consolas"/>
                <a:cs typeface="Calibri"/>
              </a:rPr>
              <a:t>Users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subdirectories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5"/>
              </a:lnSpc>
              <a:buFont typeface="Arial"/>
              <a:buChar char="•"/>
              <a:tabLst>
                <a:tab pos="699135" algn="l"/>
              </a:tabLst>
            </a:pPr>
            <a:r>
              <a:rPr lang="en-US" sz="2400" dirty="0">
                <a:latin typeface="Calibri"/>
                <a:cs typeface="Calibri"/>
              </a:rPr>
              <a:t>Users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scratch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work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"/>
              <a:buChar char="•"/>
              <a:tabLst>
                <a:tab pos="699135" algn="l"/>
              </a:tabLst>
            </a:pPr>
            <a:r>
              <a:rPr lang="en-US" sz="2400" dirty="0">
                <a:latin typeface="Calibri"/>
                <a:cs typeface="Calibri"/>
              </a:rPr>
              <a:t>Submissions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version</a:t>
            </a:r>
            <a:endParaRPr sz="2400">
              <a:latin typeface="Calibri"/>
              <a:cs typeface="Calibri"/>
            </a:endParaRPr>
          </a:p>
          <a:p>
            <a:pPr marL="698500" marR="337185" lvl="1" indent="-228600">
              <a:lnSpc>
                <a:spcPct val="80000"/>
              </a:lnSpc>
              <a:spcBef>
                <a:spcPts val="535"/>
              </a:spcBef>
              <a:buFont typeface="Arial"/>
              <a:buChar char="•"/>
              <a:tabLst>
                <a:tab pos="699135" algn="l"/>
              </a:tabLst>
            </a:pP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TAs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will</a:t>
            </a:r>
            <a:r>
              <a:rPr sz="2400" i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only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grade</a:t>
            </a:r>
            <a:r>
              <a:rPr sz="24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content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4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submission directory</a:t>
            </a:r>
            <a:endParaRPr sz="2400">
              <a:latin typeface="Calibri"/>
              <a:cs typeface="Calibri"/>
            </a:endParaRPr>
          </a:p>
          <a:p>
            <a:pPr marL="527685" marR="285115" indent="-515620">
              <a:lnSpc>
                <a:spcPct val="80000"/>
              </a:lnSpc>
              <a:spcBef>
                <a:spcPts val="99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Copy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starter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scripts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README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work </a:t>
            </a:r>
            <a:r>
              <a:rPr sz="2800" spc="-10" dirty="0">
                <a:latin typeface="Calibri"/>
                <a:cs typeface="Calibri"/>
              </a:rPr>
              <a:t>directory</a:t>
            </a:r>
            <a:endParaRPr sz="2800">
              <a:latin typeface="Calibri"/>
              <a:cs typeface="Calibri"/>
            </a:endParaRPr>
          </a:p>
          <a:p>
            <a:pPr marL="12065" marR="285115">
              <a:lnSpc>
                <a:spcPct val="80000"/>
              </a:lnSpc>
              <a:spcBef>
                <a:spcPts val="994"/>
              </a:spcBef>
              <a:tabLst>
                <a:tab pos="527685" algn="l"/>
                <a:tab pos="528320" algn="l"/>
              </a:tabLst>
            </a:pPr>
            <a:r>
              <a:rPr lang="en-US" sz="2800" i="1" spc="-10" dirty="0">
                <a:latin typeface="Calibri"/>
                <a:cs typeface="Calibri"/>
              </a:rPr>
              <a:t>cp </a:t>
            </a:r>
            <a:r>
              <a:rPr lang="en-US" sz="2800" spc="-10" dirty="0">
                <a:latin typeface="Calibri"/>
                <a:cs typeface="Calibri"/>
              </a:rPr>
              <a:t> ${</a:t>
            </a:r>
            <a:r>
              <a:rPr lang="en-US" sz="2800" spc="-10" dirty="0" err="1">
                <a:latin typeface="Calibri"/>
                <a:cs typeface="Calibri"/>
              </a:rPr>
              <a:t>classDir</a:t>
            </a:r>
            <a:r>
              <a:rPr lang="en-US" sz="2800" spc="-10" dirty="0">
                <a:latin typeface="Calibri"/>
                <a:cs typeface="Calibri"/>
              </a:rPr>
              <a:t>}/A**/</a:t>
            </a:r>
            <a:r>
              <a:rPr lang="en-US" sz="2800" spc="-10" dirty="0" err="1">
                <a:latin typeface="Calibri"/>
                <a:cs typeface="Calibri"/>
              </a:rPr>
              <a:t>Assignment_Data</a:t>
            </a:r>
            <a:r>
              <a:rPr lang="en-US" sz="2800" spc="-10" dirty="0">
                <a:latin typeface="Calibri"/>
                <a:cs typeface="Calibri"/>
              </a:rPr>
              <a:t>/.    ${</a:t>
            </a:r>
            <a:r>
              <a:rPr lang="en-US" sz="2800" spc="-10" dirty="0" err="1">
                <a:latin typeface="Calibri"/>
                <a:cs typeface="Calibri"/>
              </a:rPr>
              <a:t>classDir</a:t>
            </a:r>
            <a:r>
              <a:rPr lang="en-US" sz="2800" spc="-10" dirty="0">
                <a:latin typeface="Calibri"/>
                <a:cs typeface="Calibri"/>
              </a:rPr>
              <a:t>}/A**/Users/${Username}/</a:t>
            </a:r>
            <a:endParaRPr lang="en-US" dirty="0"/>
          </a:p>
          <a:p>
            <a:pPr marL="527685" marR="5080" indent="-515620">
              <a:lnSpc>
                <a:spcPts val="2690"/>
              </a:lnSpc>
              <a:spcBef>
                <a:spcPts val="96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dirty="0">
                <a:latin typeface="Calibri"/>
                <a:cs typeface="Calibri"/>
              </a:rPr>
              <a:t>Copy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version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submission directory</a:t>
            </a:r>
            <a:endParaRPr sz="2800">
              <a:latin typeface="Calibri"/>
              <a:cs typeface="Calibri"/>
            </a:endParaRPr>
          </a:p>
          <a:p>
            <a:pPr marL="12065" marR="5080">
              <a:lnSpc>
                <a:spcPts val="2690"/>
              </a:lnSpc>
              <a:spcBef>
                <a:spcPts val="969"/>
              </a:spcBef>
              <a:tabLst>
                <a:tab pos="698500" algn="l"/>
                <a:tab pos="699135" algn="l"/>
              </a:tabLst>
            </a:pPr>
            <a:r>
              <a:rPr lang="en-US" sz="2800" i="1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cp </a:t>
            </a:r>
            <a:r>
              <a:rPr lang="en-US" sz="2800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${</a:t>
            </a:r>
            <a:r>
              <a:rPr lang="en-US" sz="2800" spc="-1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classDir</a:t>
            </a:r>
            <a:r>
              <a:rPr lang="en-US" sz="2800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}/A**/Users/${Username}/.  ${</a:t>
            </a:r>
            <a:r>
              <a:rPr lang="en-US" sz="2800" spc="-1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classDir</a:t>
            </a:r>
            <a:r>
              <a:rPr lang="en-US" sz="2800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}/A**/</a:t>
            </a:r>
            <a:r>
              <a:rPr lang="en-US" sz="2800" spc="-10" dirty="0">
                <a:solidFill>
                  <a:srgbClr val="000000"/>
                </a:solidFill>
              </a:rPr>
              <a:t>Submissions</a:t>
            </a:r>
            <a:r>
              <a:rPr lang="en-US" sz="2800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/*</a:t>
            </a:r>
            <a:r>
              <a:rPr lang="en-US" sz="2800" spc="-1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yourUser</a:t>
            </a:r>
            <a:r>
              <a:rPr lang="en-US" sz="2800" spc="-1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*</a:t>
            </a:r>
            <a:endParaRPr lang="en-US" dirty="0"/>
          </a:p>
          <a:p>
            <a:pPr marL="698500" marR="494030" lvl="1" indent="-266700">
              <a:lnSpc>
                <a:spcPct val="800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2400" i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edit</a:t>
            </a:r>
            <a:r>
              <a:rPr sz="2400" i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submission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files</a:t>
            </a:r>
            <a:r>
              <a:rPr sz="2400" i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11:59 pm</a:t>
            </a:r>
            <a:r>
              <a:rPr lang="en-US" sz="2400" i="1" spc="-15" dirty="0">
                <a:solidFill>
                  <a:srgbClr val="FF0000"/>
                </a:solidFill>
                <a:latin typeface="Calibri"/>
                <a:cs typeface="Calibri"/>
              </a:rPr>
              <a:t> 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on the</a:t>
            </a:r>
            <a:r>
              <a:rPr sz="24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date</a:t>
            </a:r>
            <a:r>
              <a:rPr sz="24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libri"/>
                <a:cs typeface="Calibri"/>
              </a:rPr>
              <a:t>(always</a:t>
            </a:r>
            <a:r>
              <a:rPr sz="2400" i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libri"/>
                <a:cs typeface="Calibri"/>
              </a:rPr>
              <a:t>Friday)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9046" y="609676"/>
            <a:ext cx="3072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README</a:t>
            </a:r>
            <a:r>
              <a:rPr spc="-30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86230"/>
            <a:ext cx="9584055" cy="2213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onsolas"/>
                <a:cs typeface="Consolas"/>
              </a:rPr>
              <a:t>README.txt</a:t>
            </a:r>
            <a:r>
              <a:rPr sz="2000" spc="-720" dirty="0">
                <a:latin typeface="Consolas"/>
                <a:cs typeface="Consolas"/>
              </a:rPr>
              <a:t> </a:t>
            </a:r>
            <a:r>
              <a:rPr sz="2000" dirty="0">
                <a:latin typeface="Calibri"/>
                <a:cs typeface="Calibri"/>
              </a:rPr>
              <a:t>file contains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information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your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answers 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questions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assignment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template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 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0" dirty="0">
                <a:latin typeface="Calibri"/>
                <a:cs typeface="Calibri"/>
              </a:rPr>
              <a:t>assignment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Copy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template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 your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folder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Replace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{}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 your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answers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Leave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lines alone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0" dirty="0">
                <a:latin typeface="Segoe UI Emoji"/>
                <a:cs typeface="Segoe UI Emoji"/>
              </a:rPr>
              <a:t>☺</a:t>
            </a:r>
            <a:endParaRPr sz="2000">
              <a:latin typeface="Segoe UI Emoji"/>
              <a:cs typeface="Segoe UI Emoj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6911" y="6427114"/>
            <a:ext cx="168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78787"/>
                </a:solidFill>
                <a:latin typeface="Calibri"/>
                <a:cs typeface="Calibri"/>
              </a:rPr>
              <a:t>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419" y="4521708"/>
            <a:ext cx="5067300" cy="1708785"/>
          </a:xfrm>
          <a:prstGeom prst="rect">
            <a:avLst/>
          </a:prstGeom>
          <a:ln w="9525">
            <a:solidFill>
              <a:srgbClr val="7E7E7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500" dirty="0">
                <a:latin typeface="Consolas"/>
                <a:cs typeface="Consolas"/>
              </a:rPr>
              <a:t>Question</a:t>
            </a:r>
            <a:r>
              <a:rPr sz="1500" spc="-15" dirty="0">
                <a:latin typeface="Consolas"/>
                <a:cs typeface="Consolas"/>
              </a:rPr>
              <a:t> </a:t>
            </a:r>
            <a:r>
              <a:rPr sz="1500" spc="-25" dirty="0">
                <a:latin typeface="Consolas"/>
                <a:cs typeface="Consolas"/>
              </a:rPr>
              <a:t>1: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{nuc_count.py</a:t>
            </a:r>
            <a:r>
              <a:rPr sz="15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nucleotide</a:t>
            </a:r>
            <a:r>
              <a:rPr sz="15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count</a:t>
            </a:r>
            <a:r>
              <a:rPr sz="15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Consolas"/>
                <a:cs typeface="Consolas"/>
              </a:rPr>
              <a:t>output}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-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ts val="1795"/>
              </a:lnSpc>
            </a:pPr>
            <a:r>
              <a:rPr sz="1500" spc="-10" dirty="0">
                <a:latin typeface="Consolas"/>
                <a:cs typeface="Consolas"/>
              </a:rPr>
              <a:t>Comments:</a:t>
            </a:r>
            <a:endParaRPr sz="1500">
              <a:latin typeface="Consolas"/>
              <a:cs typeface="Consolas"/>
            </a:endParaRPr>
          </a:p>
          <a:p>
            <a:pPr marL="91440" marR="243840">
              <a:lnSpc>
                <a:spcPts val="1810"/>
              </a:lnSpc>
              <a:spcBef>
                <a:spcPts val="45"/>
              </a:spcBef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{Things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that</a:t>
            </a:r>
            <a:r>
              <a:rPr sz="15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went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wrong</a:t>
            </a:r>
            <a:r>
              <a:rPr sz="1500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or</a:t>
            </a:r>
            <a:r>
              <a:rPr sz="15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you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can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not </a:t>
            </a:r>
            <a:r>
              <a:rPr sz="1500" spc="-10" dirty="0">
                <a:solidFill>
                  <a:srgbClr val="FF0000"/>
                </a:solidFill>
                <a:latin typeface="Consolas"/>
                <a:cs typeface="Consolas"/>
              </a:rPr>
              <a:t>figure </a:t>
            </a:r>
            <a:r>
              <a:rPr sz="1500" spc="-20" dirty="0">
                <a:solidFill>
                  <a:srgbClr val="FF0000"/>
                </a:solidFill>
                <a:latin typeface="Consolas"/>
                <a:cs typeface="Consolas"/>
              </a:rPr>
              <a:t>out}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ts val="1739"/>
              </a:lnSpc>
            </a:pPr>
            <a:r>
              <a:rPr sz="1500" dirty="0">
                <a:latin typeface="Consolas"/>
                <a:cs typeface="Consolas"/>
              </a:rPr>
              <a:t>-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9400" y="4521708"/>
            <a:ext cx="5067300" cy="2170430"/>
          </a:xfrm>
          <a:custGeom>
            <a:avLst/>
            <a:gdLst/>
            <a:ahLst/>
            <a:cxnLst/>
            <a:rect l="l" t="t" r="r" b="b"/>
            <a:pathLst>
              <a:path w="5067300" h="2170429">
                <a:moveTo>
                  <a:pt x="0" y="2170176"/>
                </a:moveTo>
                <a:lnTo>
                  <a:pt x="5067300" y="2170176"/>
                </a:lnTo>
                <a:lnTo>
                  <a:pt x="5067300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952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1729" y="4546854"/>
            <a:ext cx="115252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onsolas"/>
                <a:cs typeface="Consolas"/>
              </a:rPr>
              <a:t>Question</a:t>
            </a:r>
            <a:r>
              <a:rPr sz="1500" spc="-20" dirty="0">
                <a:latin typeface="Consolas"/>
                <a:cs typeface="Consolas"/>
              </a:rPr>
              <a:t> </a:t>
            </a:r>
            <a:r>
              <a:rPr sz="1500" spc="-25" dirty="0">
                <a:latin typeface="Consolas"/>
                <a:cs typeface="Consolas"/>
              </a:rPr>
              <a:t>1: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A:</a:t>
            </a:r>
            <a:r>
              <a:rPr sz="15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FF0000"/>
                </a:solidFill>
                <a:latin typeface="Consolas"/>
                <a:cs typeface="Consolas"/>
              </a:rPr>
              <a:t>10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C:</a:t>
            </a:r>
            <a:r>
              <a:rPr sz="15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FF0000"/>
                </a:solidFill>
                <a:latin typeface="Consolas"/>
                <a:cs typeface="Consolas"/>
              </a:rPr>
              <a:t>15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G:</a:t>
            </a:r>
            <a:r>
              <a:rPr sz="15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FF0000"/>
                </a:solidFill>
                <a:latin typeface="Consolas"/>
                <a:cs typeface="Consolas"/>
              </a:rPr>
              <a:t>20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T:</a:t>
            </a:r>
            <a:r>
              <a:rPr sz="15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FF0000"/>
                </a:solidFill>
                <a:latin typeface="Consolas"/>
                <a:cs typeface="Consolas"/>
              </a:rPr>
              <a:t>12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1729" y="5690108"/>
            <a:ext cx="104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onsolas"/>
                <a:cs typeface="Consolas"/>
              </a:rPr>
              <a:t>-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1729" y="5918708"/>
            <a:ext cx="3874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onsolas"/>
                <a:cs typeface="Consolas"/>
              </a:rPr>
              <a:t>Comments: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wording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for</a:t>
            </a:r>
            <a:r>
              <a:rPr sz="15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part 2</a:t>
            </a:r>
            <a:r>
              <a:rPr sz="15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F0000"/>
                </a:solidFill>
                <a:latin typeface="Consolas"/>
                <a:cs typeface="Consolas"/>
              </a:rPr>
              <a:t>was</a:t>
            </a:r>
            <a:r>
              <a:rPr sz="15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Consolas"/>
                <a:cs typeface="Consolas"/>
              </a:rPr>
              <a:t>confusing.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1729" y="6375908"/>
            <a:ext cx="104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onsolas"/>
                <a:cs typeface="Consolas"/>
              </a:rPr>
              <a:t>-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8132" y="4200905"/>
            <a:ext cx="203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DC305"/>
                </a:solidFill>
                <a:latin typeface="Calibri"/>
                <a:cs typeface="Calibri"/>
              </a:rPr>
              <a:t>README.txt</a:t>
            </a:r>
            <a:r>
              <a:rPr sz="1800" i="1" spc="-40" dirty="0">
                <a:solidFill>
                  <a:srgbClr val="FDC305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FDC305"/>
                </a:solidFill>
                <a:latin typeface="Calibri"/>
                <a:cs typeface="Calibri"/>
              </a:rPr>
              <a:t>template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3230" y="4169155"/>
            <a:ext cx="2202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DC305"/>
                </a:solidFill>
                <a:latin typeface="Calibri"/>
                <a:cs typeface="Calibri"/>
              </a:rPr>
              <a:t>Completed</a:t>
            </a:r>
            <a:r>
              <a:rPr sz="1800" i="1" spc="-15" dirty="0">
                <a:solidFill>
                  <a:srgbClr val="FDC305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FDC305"/>
                </a:solidFill>
                <a:latin typeface="Calibri"/>
                <a:cs typeface="Calibri"/>
              </a:rPr>
              <a:t>README.txt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6F2F9F"/>
                </a:solidFill>
                <a:latin typeface="Calibri"/>
                <a:cs typeface="Calibri"/>
              </a:rPr>
              <a:t>Usage</a:t>
            </a:r>
            <a:r>
              <a:rPr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6F2F9F"/>
                </a:solidFill>
                <a:latin typeface="Calibri"/>
                <a:cs typeface="Calibri"/>
              </a:rPr>
              <a:t>statements</a:t>
            </a:r>
            <a:r>
              <a:rPr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README</a:t>
            </a:r>
            <a:r>
              <a:rPr spc="-1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50249"/>
            <a:ext cx="9692005" cy="46240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Purpose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Tells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(you,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anyone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unfamiliar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 script)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run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script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Documents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 you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created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In your </a:t>
            </a:r>
            <a:r>
              <a:rPr sz="2200" spc="-10" dirty="0">
                <a:latin typeface="Calibri"/>
                <a:cs typeface="Calibri"/>
              </a:rPr>
              <a:t>README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Write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 exactly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 you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script:</a:t>
            </a:r>
            <a:endParaRPr sz="2200">
              <a:latin typeface="Calibri"/>
              <a:cs typeface="Calibri"/>
            </a:endParaRPr>
          </a:p>
          <a:p>
            <a:pPr marL="701675">
              <a:lnSpc>
                <a:spcPct val="100000"/>
              </a:lnSpc>
              <a:spcBef>
                <a:spcPts val="509"/>
              </a:spcBef>
            </a:pPr>
            <a:r>
              <a:rPr sz="2050" dirty="0">
                <a:solidFill>
                  <a:srgbClr val="0000FF"/>
                </a:solidFill>
                <a:latin typeface="Consolas"/>
                <a:cs typeface="Consolas"/>
              </a:rPr>
              <a:t>python3</a:t>
            </a:r>
            <a:r>
              <a:rPr sz="205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50" dirty="0">
                <a:solidFill>
                  <a:srgbClr val="0000FF"/>
                </a:solidFill>
                <a:latin typeface="Consolas"/>
                <a:cs typeface="Consolas"/>
              </a:rPr>
              <a:t>foo.py</a:t>
            </a:r>
            <a:r>
              <a:rPr sz="2050" spc="-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50" dirty="0">
                <a:solidFill>
                  <a:srgbClr val="0000FF"/>
                </a:solidFill>
                <a:latin typeface="Consolas"/>
                <a:cs typeface="Consolas"/>
              </a:rPr>
              <a:t>10</a:t>
            </a:r>
            <a:r>
              <a:rPr sz="205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50" spc="-25" dirty="0">
                <a:solidFill>
                  <a:srgbClr val="0000FF"/>
                </a:solidFill>
                <a:latin typeface="Consolas"/>
                <a:cs typeface="Consolas"/>
              </a:rPr>
              <a:t>bar</a:t>
            </a:r>
            <a:endParaRPr sz="2050">
              <a:latin typeface="Consolas"/>
              <a:cs typeface="Consolas"/>
            </a:endParaRPr>
          </a:p>
          <a:p>
            <a:pPr marL="240665" indent="-22796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In your </a:t>
            </a:r>
            <a:r>
              <a:rPr sz="2200" spc="-10" dirty="0">
                <a:latin typeface="Calibri"/>
                <a:cs typeface="Calibri"/>
              </a:rPr>
              <a:t>scripts</a:t>
            </a:r>
            <a:endParaRPr sz="2200">
              <a:latin typeface="Calibri"/>
              <a:cs typeface="Calibri"/>
            </a:endParaRPr>
          </a:p>
          <a:p>
            <a:pPr marL="698500" marR="5080" lvl="1" indent="-254635">
              <a:lnSpc>
                <a:spcPts val="2140"/>
              </a:lnSpc>
              <a:spcBef>
                <a:spcPts val="9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Write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out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run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script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 general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placeholders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command-</a:t>
            </a:r>
            <a:r>
              <a:rPr sz="2200" spc="-20" dirty="0">
                <a:latin typeface="Calibri"/>
                <a:cs typeface="Calibri"/>
              </a:rPr>
              <a:t>line </a:t>
            </a:r>
            <a:r>
              <a:rPr sz="2200" spc="-10" dirty="0">
                <a:latin typeface="Calibri"/>
                <a:cs typeface="Calibri"/>
              </a:rPr>
              <a:t>arguments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20"/>
              </a:spcBef>
            </a:pPr>
            <a:r>
              <a:rPr sz="2050" dirty="0">
                <a:solidFill>
                  <a:srgbClr val="0000FF"/>
                </a:solidFill>
                <a:latin typeface="Consolas"/>
                <a:cs typeface="Consolas"/>
              </a:rPr>
              <a:t>python3</a:t>
            </a:r>
            <a:r>
              <a:rPr sz="2050" spc="-1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50" dirty="0">
                <a:solidFill>
                  <a:srgbClr val="0000FF"/>
                </a:solidFill>
                <a:latin typeface="Consolas"/>
                <a:cs typeface="Consolas"/>
              </a:rPr>
              <a:t>foo.py</a:t>
            </a:r>
            <a:r>
              <a:rPr sz="2050" spc="-9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50" dirty="0">
                <a:solidFill>
                  <a:srgbClr val="FF0000"/>
                </a:solidFill>
                <a:latin typeface="Consolas"/>
                <a:cs typeface="Consolas"/>
              </a:rPr>
              <a:t>&lt;#_of_genes&gt;</a:t>
            </a:r>
            <a:r>
              <a:rPr sz="2050" spc="-9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50" spc="-10" dirty="0">
                <a:solidFill>
                  <a:srgbClr val="FF0000"/>
                </a:solidFill>
                <a:latin typeface="Consolas"/>
                <a:cs typeface="Consolas"/>
              </a:rPr>
              <a:t>&lt;gene_of_interest&gt;</a:t>
            </a:r>
            <a:endParaRPr sz="2050">
              <a:latin typeface="Consolas"/>
              <a:cs typeface="Consolas"/>
            </a:endParaRPr>
          </a:p>
          <a:p>
            <a:pPr marL="268605" indent="-25654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2200" dirty="0">
                <a:latin typeface="Calibri"/>
                <a:cs typeface="Calibri"/>
              </a:rPr>
              <a:t>TIP: copy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 paste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commands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 your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README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TIP: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command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onsolas"/>
                <a:cs typeface="Consolas"/>
              </a:rPr>
              <a:t>history</a:t>
            </a:r>
            <a:r>
              <a:rPr sz="2200" spc="-705" dirty="0">
                <a:latin typeface="Consolas"/>
                <a:cs typeface="Consolas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view previous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commands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5868923"/>
            <a:ext cx="487680" cy="487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832735">
              <a:lnSpc>
                <a:spcPct val="100000"/>
              </a:lnSpc>
              <a:spcBef>
                <a:spcPts val="105"/>
              </a:spcBef>
            </a:pPr>
            <a:r>
              <a:rPr dirty="0"/>
              <a:t>Assignment</a:t>
            </a:r>
            <a:r>
              <a:rPr spc="-10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dirty="0"/>
              <a:t>Set</a:t>
            </a:r>
            <a:r>
              <a:rPr spc="-5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122677"/>
            <a:ext cx="9573260" cy="2790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Create</a:t>
            </a:r>
            <a:r>
              <a:rPr sz="2600" spc="-1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assignment1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Create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work,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submission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subdirectories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5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Copy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assignment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material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(README,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starter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scripts)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work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directory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Download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human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chromosome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20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125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9900FF"/>
                </a:solidFill>
                <a:latin typeface="Calibri"/>
                <a:cs typeface="Calibri"/>
              </a:rPr>
              <a:t>wget</a:t>
            </a:r>
            <a:r>
              <a:rPr sz="2600" b="1" spc="-90" dirty="0">
                <a:solidFill>
                  <a:srgbClr val="9900FF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b="1" spc="-25" dirty="0">
                <a:solidFill>
                  <a:srgbClr val="9900FF"/>
                </a:solidFill>
                <a:latin typeface="Calibri"/>
                <a:cs typeface="Calibri"/>
              </a:rPr>
              <a:t>FTP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317875">
              <a:lnSpc>
                <a:spcPct val="100000"/>
              </a:lnSpc>
              <a:spcBef>
                <a:spcPts val="105"/>
              </a:spcBef>
            </a:pPr>
            <a:r>
              <a:rPr dirty="0"/>
              <a:t>Fasta file</a:t>
            </a:r>
            <a:r>
              <a:rPr spc="-5" dirty="0"/>
              <a:t> </a:t>
            </a:r>
            <a:r>
              <a:rPr spc="-10" dirty="0"/>
              <a:t>format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6623684" cy="31559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68834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Standard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text-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format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.fa,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.fasta,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.fna,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…,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extensions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Each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sequence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  <a:tab pos="4784090" algn="l"/>
              </a:tabLst>
            </a:pPr>
            <a:r>
              <a:rPr sz="2400" dirty="0">
                <a:latin typeface="Calibri"/>
                <a:cs typeface="Calibri"/>
              </a:rPr>
              <a:t>Line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Description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sequence.</a:t>
            </a:r>
            <a:r>
              <a:rPr sz="2400" dirty="0">
                <a:latin typeface="Calibri"/>
                <a:cs typeface="Calibri"/>
              </a:rPr>
              <a:t>	Starts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spc="-25" dirty="0">
                <a:latin typeface="Consolas"/>
                <a:cs typeface="Consolas"/>
              </a:rPr>
              <a:t>&gt;</a:t>
            </a:r>
            <a:r>
              <a:rPr sz="2400" spc="-2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Lines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2-</a:t>
            </a:r>
            <a:r>
              <a:rPr sz="2400" dirty="0">
                <a:latin typeface="Calibri"/>
                <a:cs typeface="Calibri"/>
              </a:rPr>
              <a:t>N: </a:t>
            </a:r>
            <a:r>
              <a:rPr sz="2400" spc="-10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fasta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contain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≥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48471" y="2101595"/>
            <a:ext cx="3385185" cy="1679575"/>
            <a:chOff x="8348471" y="2101595"/>
            <a:chExt cx="3385185" cy="1679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8742" y="2136612"/>
              <a:ext cx="3320837" cy="1560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8471" y="2101595"/>
              <a:ext cx="3384804" cy="16794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20099" y="2148839"/>
              <a:ext cx="3228340" cy="1477010"/>
            </a:xfrm>
            <a:custGeom>
              <a:avLst/>
              <a:gdLst/>
              <a:ahLst/>
              <a:cxnLst/>
              <a:rect l="l" t="t" r="r" b="b"/>
              <a:pathLst>
                <a:path w="3228340" h="1477010">
                  <a:moveTo>
                    <a:pt x="3227831" y="0"/>
                  </a:moveTo>
                  <a:lnTo>
                    <a:pt x="0" y="0"/>
                  </a:lnTo>
                  <a:lnTo>
                    <a:pt x="0" y="1476756"/>
                  </a:lnTo>
                  <a:lnTo>
                    <a:pt x="3227831" y="1476756"/>
                  </a:lnTo>
                  <a:lnTo>
                    <a:pt x="322783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0099" y="2148839"/>
              <a:ext cx="3228340" cy="1477010"/>
            </a:xfrm>
            <a:custGeom>
              <a:avLst/>
              <a:gdLst/>
              <a:ahLst/>
              <a:cxnLst/>
              <a:rect l="l" t="t" r="r" b="b"/>
              <a:pathLst>
                <a:path w="3228340" h="1477010">
                  <a:moveTo>
                    <a:pt x="0" y="1476756"/>
                  </a:moveTo>
                  <a:lnTo>
                    <a:pt x="3227831" y="1476756"/>
                  </a:lnTo>
                  <a:lnTo>
                    <a:pt x="3227831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20100" y="2148839"/>
            <a:ext cx="3228340" cy="14770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2075" marR="120014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latin typeface="Consolas"/>
                <a:cs typeface="Consolas"/>
              </a:rPr>
              <a:t>&gt;chr22 ACGGTACGTACCGTAGATNAGTAN</a:t>
            </a:r>
            <a:endParaRPr sz="1800">
              <a:latin typeface="Consolas"/>
              <a:cs typeface="Consolas"/>
            </a:endParaRPr>
          </a:p>
          <a:p>
            <a:pPr marL="92075">
              <a:lnSpc>
                <a:spcPts val="2155"/>
              </a:lnSpc>
            </a:pPr>
            <a:r>
              <a:rPr sz="1800" spc="-10" dirty="0">
                <a:latin typeface="Consolas"/>
                <a:cs typeface="Consolas"/>
              </a:rPr>
              <a:t>&gt;chr23</a:t>
            </a:r>
            <a:endParaRPr sz="1800">
              <a:latin typeface="Consolas"/>
              <a:cs typeface="Consolas"/>
            </a:endParaRPr>
          </a:p>
          <a:p>
            <a:pPr marL="92075" marR="120014">
              <a:lnSpc>
                <a:spcPts val="2170"/>
              </a:lnSpc>
              <a:spcBef>
                <a:spcPts val="60"/>
              </a:spcBef>
            </a:pPr>
            <a:r>
              <a:rPr sz="1800" spc="-10" dirty="0">
                <a:latin typeface="Consolas"/>
                <a:cs typeface="Consolas"/>
              </a:rPr>
              <a:t>ACCGATGTGTGTAGGTACGTNACG TAGTGATGTAT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8500109" y="1863598"/>
            <a:ext cx="1310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Example</a:t>
            </a:r>
            <a:r>
              <a:rPr sz="140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7E7E7E"/>
                </a:solidFill>
                <a:latin typeface="Calibri"/>
                <a:cs typeface="Calibri"/>
              </a:rPr>
              <a:t>fasta</a:t>
            </a:r>
            <a:r>
              <a:rPr sz="140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7E7E7E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219185" y="2285110"/>
          <a:ext cx="140970" cy="1249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14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00"/>
                        </a:lnSpc>
                        <a:spcBef>
                          <a:spcPts val="18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713990">
              <a:lnSpc>
                <a:spcPct val="100000"/>
              </a:lnSpc>
              <a:spcBef>
                <a:spcPts val="105"/>
              </a:spcBef>
            </a:pPr>
            <a:r>
              <a:rPr dirty="0"/>
              <a:t>Assignment 1</a:t>
            </a:r>
            <a:r>
              <a:rPr spc="-10" dirty="0"/>
              <a:t> To-</a:t>
            </a:r>
            <a:r>
              <a:rPr spc="-20" dirty="0"/>
              <a:t>Do’s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0776" rIns="0" bIns="0" rtlCol="0">
            <a:spAutoFit/>
          </a:bodyPr>
          <a:lstStyle/>
          <a:p>
            <a:pPr marL="241300" marR="59055" indent="-228600">
              <a:lnSpc>
                <a:spcPts val="3110"/>
              </a:lnSpc>
              <a:spcBef>
                <a:spcPts val="204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Given</a:t>
            </a:r>
            <a:r>
              <a:rPr spc="-65" dirty="0"/>
              <a:t> </a:t>
            </a:r>
            <a:r>
              <a:rPr dirty="0"/>
              <a:t>a</a:t>
            </a:r>
            <a:r>
              <a:rPr spc="-70" dirty="0"/>
              <a:t> </a:t>
            </a:r>
            <a:r>
              <a:rPr dirty="0"/>
              <a:t>starter</a:t>
            </a:r>
            <a:r>
              <a:rPr spc="-65" dirty="0"/>
              <a:t> </a:t>
            </a:r>
            <a:r>
              <a:rPr dirty="0"/>
              <a:t>script</a:t>
            </a:r>
            <a:r>
              <a:rPr spc="-60" dirty="0"/>
              <a:t> </a:t>
            </a:r>
            <a:r>
              <a:rPr spc="-10" dirty="0"/>
              <a:t>(</a:t>
            </a:r>
            <a:r>
              <a:rPr spc="-10" dirty="0">
                <a:latin typeface="Consolas"/>
                <a:cs typeface="Consolas"/>
              </a:rPr>
              <a:t>nuc_count.py</a:t>
            </a:r>
            <a:r>
              <a:rPr spc="-10" dirty="0"/>
              <a:t>)</a:t>
            </a:r>
            <a:r>
              <a:rPr spc="-105" dirty="0"/>
              <a:t> </a:t>
            </a:r>
            <a:r>
              <a:rPr dirty="0"/>
              <a:t>that</a:t>
            </a:r>
            <a:r>
              <a:rPr spc="-70" dirty="0"/>
              <a:t> </a:t>
            </a:r>
            <a:r>
              <a:rPr dirty="0"/>
              <a:t>counts</a:t>
            </a:r>
            <a:r>
              <a:rPr spc="-6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total</a:t>
            </a:r>
            <a:r>
              <a:rPr spc="-80" dirty="0"/>
              <a:t> </a:t>
            </a:r>
            <a:r>
              <a:rPr dirty="0"/>
              <a:t>number</a:t>
            </a:r>
            <a:r>
              <a:rPr spc="-5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25" dirty="0"/>
              <a:t>A, </a:t>
            </a:r>
            <a:r>
              <a:rPr dirty="0"/>
              <a:t>C,</a:t>
            </a:r>
            <a:r>
              <a:rPr spc="-30" dirty="0"/>
              <a:t> </a:t>
            </a:r>
            <a:r>
              <a:rPr dirty="0"/>
              <a:t>G,</a:t>
            </a:r>
            <a:r>
              <a:rPr spc="-20" dirty="0"/>
              <a:t> </a:t>
            </a:r>
            <a:r>
              <a:rPr dirty="0"/>
              <a:t>T</a:t>
            </a:r>
            <a:r>
              <a:rPr spc="-25" dirty="0"/>
              <a:t> </a:t>
            </a:r>
            <a:r>
              <a:rPr spc="-10" dirty="0"/>
              <a:t>nucleotides</a:t>
            </a:r>
          </a:p>
          <a:p>
            <a:pPr marL="698500" lvl="1" indent="-229235">
              <a:lnSpc>
                <a:spcPts val="258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Modify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script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nucleotide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frequencies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2625"/>
              </a:lnSpc>
              <a:spcBef>
                <a:spcPts val="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dirty="0">
                <a:latin typeface="Calibri"/>
                <a:cs typeface="Calibri"/>
              </a:rPr>
              <a:t>Modify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script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</a:t>
            </a:r>
            <a:r>
              <a:rPr sz="2200" dirty="0">
                <a:latin typeface="Calibri"/>
                <a:cs typeface="Calibri"/>
              </a:rPr>
              <a:t>nucleotide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frequencies</a:t>
            </a:r>
            <a:endParaRPr sz="2200">
              <a:latin typeface="Calibri"/>
              <a:cs typeface="Calibri"/>
            </a:endParaRPr>
          </a:p>
          <a:p>
            <a:pPr marL="241300" marR="17145" indent="-228600">
              <a:lnSpc>
                <a:spcPts val="311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Complete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starter</a:t>
            </a:r>
            <a:r>
              <a:rPr spc="-50" dirty="0"/>
              <a:t> </a:t>
            </a:r>
            <a:r>
              <a:rPr dirty="0"/>
              <a:t>script</a:t>
            </a:r>
            <a:r>
              <a:rPr spc="-55" dirty="0"/>
              <a:t> </a:t>
            </a:r>
            <a:r>
              <a:rPr spc="-20" dirty="0"/>
              <a:t>(</a:t>
            </a:r>
            <a:r>
              <a:rPr spc="-20" dirty="0">
                <a:latin typeface="Consolas"/>
                <a:cs typeface="Consolas"/>
              </a:rPr>
              <a:t>make_seq.py</a:t>
            </a:r>
            <a:r>
              <a:rPr spc="-20" dirty="0"/>
              <a:t>)</a:t>
            </a:r>
            <a:r>
              <a:rPr spc="-10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generate</a:t>
            </a:r>
            <a:r>
              <a:rPr spc="-6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dirty="0"/>
              <a:t>random</a:t>
            </a:r>
            <a:r>
              <a:rPr spc="-55" dirty="0"/>
              <a:t> </a:t>
            </a:r>
            <a:r>
              <a:rPr spc="-10" dirty="0"/>
              <a:t>sequence </a:t>
            </a:r>
            <a:r>
              <a:rPr dirty="0"/>
              <a:t>given</a:t>
            </a:r>
            <a:r>
              <a:rPr spc="-95" dirty="0"/>
              <a:t> </a:t>
            </a:r>
            <a:r>
              <a:rPr dirty="0"/>
              <a:t>nucleotide</a:t>
            </a:r>
            <a:r>
              <a:rPr spc="-80" dirty="0"/>
              <a:t> </a:t>
            </a:r>
            <a:r>
              <a:rPr spc="-10" dirty="0"/>
              <a:t>frequencies</a:t>
            </a:r>
          </a:p>
          <a:p>
            <a:pPr marL="241300" indent="-228600">
              <a:lnSpc>
                <a:spcPts val="3000"/>
              </a:lnSpc>
              <a:buFont typeface="Arial"/>
              <a:buChar char="•"/>
              <a:tabLst>
                <a:tab pos="241300" algn="l"/>
              </a:tabLst>
            </a:pPr>
            <a:r>
              <a:rPr dirty="0"/>
              <a:t>Use</a:t>
            </a:r>
            <a:r>
              <a:rPr spc="-130" dirty="0"/>
              <a:t> </a:t>
            </a:r>
            <a:r>
              <a:rPr spc="-20" dirty="0">
                <a:latin typeface="Consolas"/>
                <a:cs typeface="Consolas"/>
              </a:rPr>
              <a:t>make_seq.py</a:t>
            </a:r>
            <a:r>
              <a:rPr spc="-875" dirty="0">
                <a:latin typeface="Consolas"/>
                <a:cs typeface="Consolas"/>
              </a:rPr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generate</a:t>
            </a:r>
            <a:r>
              <a:rPr spc="-65" dirty="0"/>
              <a:t> </a:t>
            </a:r>
            <a:r>
              <a:rPr dirty="0"/>
              <a:t>random</a:t>
            </a:r>
            <a:r>
              <a:rPr spc="-55" dirty="0"/>
              <a:t> </a:t>
            </a:r>
            <a:r>
              <a:rPr dirty="0"/>
              <a:t>sequence</a:t>
            </a:r>
            <a:r>
              <a:rPr spc="-40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spc="-20" dirty="0"/>
              <a:t>same</a:t>
            </a:r>
          </a:p>
          <a:p>
            <a:pPr marL="241300">
              <a:lnSpc>
                <a:spcPts val="3110"/>
              </a:lnSpc>
            </a:pPr>
            <a:r>
              <a:rPr dirty="0"/>
              <a:t>nucleotide</a:t>
            </a:r>
            <a:r>
              <a:rPr spc="-90" dirty="0"/>
              <a:t> </a:t>
            </a:r>
            <a:r>
              <a:rPr dirty="0"/>
              <a:t>frequencies</a:t>
            </a:r>
            <a:r>
              <a:rPr spc="-80" dirty="0"/>
              <a:t> </a:t>
            </a:r>
            <a:r>
              <a:rPr dirty="0"/>
              <a:t>as</a:t>
            </a:r>
            <a:r>
              <a:rPr spc="-95" dirty="0"/>
              <a:t> </a:t>
            </a:r>
            <a:r>
              <a:rPr spc="-10" dirty="0"/>
              <a:t>chr20</a:t>
            </a:r>
          </a:p>
          <a:p>
            <a:pPr marL="241300" marR="5080" indent="-228600">
              <a:lnSpc>
                <a:spcPts val="311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Compare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chr20</a:t>
            </a:r>
            <a:r>
              <a:rPr spc="-80" dirty="0"/>
              <a:t> </a:t>
            </a:r>
            <a:r>
              <a:rPr dirty="0"/>
              <a:t>di/nucleotide</a:t>
            </a:r>
            <a:r>
              <a:rPr spc="-70" dirty="0"/>
              <a:t> </a:t>
            </a:r>
            <a:r>
              <a:rPr dirty="0"/>
              <a:t>frequencies</a:t>
            </a:r>
            <a:r>
              <a:rPr spc="-75" dirty="0"/>
              <a:t> </a:t>
            </a:r>
            <a:r>
              <a:rPr dirty="0"/>
              <a:t>(observed)</a:t>
            </a:r>
            <a:r>
              <a:rPr spc="-9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spc="-10" dirty="0"/>
              <a:t>random </a:t>
            </a:r>
            <a:r>
              <a:rPr dirty="0"/>
              <a:t>model</a:t>
            </a:r>
            <a:r>
              <a:rPr spc="-75" dirty="0"/>
              <a:t> </a:t>
            </a:r>
            <a:r>
              <a:rPr spc="-10" dirty="0"/>
              <a:t>(expected)</a:t>
            </a:r>
          </a:p>
          <a:p>
            <a:pPr marL="241300" indent="-228600">
              <a:lnSpc>
                <a:spcPts val="3005"/>
              </a:lnSpc>
              <a:buFont typeface="Arial"/>
              <a:buChar char="•"/>
              <a:tabLst>
                <a:tab pos="241300" algn="l"/>
              </a:tabLst>
            </a:pPr>
            <a:r>
              <a:rPr dirty="0"/>
              <a:t>Answer</a:t>
            </a:r>
            <a:r>
              <a:rPr spc="-90" dirty="0"/>
              <a:t> </a:t>
            </a:r>
            <a:r>
              <a:rPr dirty="0"/>
              <a:t>conceptual</a:t>
            </a:r>
            <a:r>
              <a:rPr spc="-70" dirty="0"/>
              <a:t> </a:t>
            </a:r>
            <a:r>
              <a:rPr dirty="0"/>
              <a:t>questions</a:t>
            </a:r>
            <a:r>
              <a:rPr spc="-7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10" dirty="0"/>
              <a:t>README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580129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Requirements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7405370" cy="41198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Due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next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Friday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(1/2</a:t>
            </a:r>
            <a:r>
              <a:rPr lang="en-US" sz="2800" dirty="0">
                <a:latin typeface="Calibri"/>
                <a:cs typeface="Calibri"/>
              </a:rPr>
              <a:t>7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</a:t>
            </a:r>
            <a:r>
              <a:rPr lang="en-US" sz="2800" spc="-20" dirty="0">
                <a:latin typeface="Calibri"/>
                <a:cs typeface="Calibri"/>
              </a:rPr>
              <a:t>1:59 PM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Your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submission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folder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contain:</a:t>
            </a:r>
            <a:endParaRPr sz="28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Char char="□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count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nucleotides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000" spc="-10" dirty="0">
                <a:solidFill>
                  <a:srgbClr val="FF0000"/>
                </a:solidFill>
                <a:latin typeface="Consolas"/>
                <a:cs typeface="Consolas"/>
              </a:rPr>
              <a:t>nuc_count.py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698500" marR="775335" lvl="1" indent="-228600">
              <a:lnSpc>
                <a:spcPts val="2590"/>
              </a:lnSpc>
              <a:spcBef>
                <a:spcPts val="545"/>
              </a:spcBef>
              <a:buChar char="□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script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 </a:t>
            </a:r>
            <a:r>
              <a:rPr sz="2400" spc="-20" dirty="0">
                <a:latin typeface="Calibri"/>
                <a:cs typeface="Calibri"/>
              </a:rPr>
              <a:t>file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000" spc="-10" dirty="0">
                <a:solidFill>
                  <a:srgbClr val="FF0000"/>
                </a:solidFill>
                <a:latin typeface="Consolas"/>
                <a:cs typeface="Consolas"/>
              </a:rPr>
              <a:t>make_seq.py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ts val="2735"/>
              </a:lnSpc>
              <a:spcBef>
                <a:spcPts val="180"/>
              </a:spcBef>
              <a:buChar char="□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random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sequence</a:t>
            </a:r>
            <a:endParaRPr sz="24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(</a:t>
            </a:r>
            <a:r>
              <a:rPr sz="2000" spc="-10" dirty="0">
                <a:solidFill>
                  <a:srgbClr val="FF0000"/>
                </a:solidFill>
                <a:latin typeface="Consolas"/>
                <a:cs typeface="Consolas"/>
              </a:rPr>
              <a:t>random_seq_1M.txt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30"/>
              </a:spcBef>
              <a:buChar char="□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README.txt</a:t>
            </a:r>
            <a:r>
              <a:rPr sz="2000" spc="-59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400" dirty="0">
                <a:latin typeface="Calibri"/>
                <a:cs typeface="Calibri"/>
              </a:rPr>
              <a:t>file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instructions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your </a:t>
            </a:r>
            <a:r>
              <a:rPr sz="2400" dirty="0">
                <a:latin typeface="Calibri"/>
                <a:cs typeface="Calibri"/>
              </a:rPr>
              <a:t>programs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answers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questions.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Remember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comment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script!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940308"/>
            <a:ext cx="4709159" cy="47076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411" y="1463122"/>
            <a:ext cx="6405269" cy="39912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5308</Words>
  <Application>Microsoft Office PowerPoint</Application>
  <PresentationFormat>Widescreen</PresentationFormat>
  <Paragraphs>884</Paragraphs>
  <Slides>99</Slides>
  <Notes>0</Notes>
  <HiddenSlides>74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Lab 1: Introduction to Python Programming</vt:lpstr>
      <vt:lpstr>Overview</vt:lpstr>
      <vt:lpstr>Getting the most out of this course</vt:lpstr>
      <vt:lpstr>Logistics</vt:lpstr>
      <vt:lpstr>Assignments</vt:lpstr>
      <vt:lpstr>Assignment policies</vt:lpstr>
      <vt:lpstr>Grading</vt:lpstr>
      <vt:lpstr>Getting started</vt:lpstr>
      <vt:lpstr>Remote computers</vt:lpstr>
      <vt:lpstr>How do I access the server?</vt:lpstr>
      <vt:lpstr>How to log onto the remote computer (PuTTY users)</vt:lpstr>
      <vt:lpstr>How to log onto the remote computer (Mac/Ubuntu users)</vt:lpstr>
      <vt:lpstr>How to log onto the remote computer (Mac/Ubuntu users)</vt:lpstr>
      <vt:lpstr>How to log onto the remote computer (Mac users)</vt:lpstr>
      <vt:lpstr>A couple of notes</vt:lpstr>
      <vt:lpstr>VS CODE</vt:lpstr>
      <vt:lpstr>Cyberduck</vt:lpstr>
      <vt:lpstr>Exercise: setting up Cyberduck</vt:lpstr>
      <vt:lpstr>Exercise: transferring files with Cyberduck</vt:lpstr>
      <vt:lpstr>Cyberduck</vt:lpstr>
      <vt:lpstr>FileZilla</vt:lpstr>
      <vt:lpstr>FileZilla</vt:lpstr>
      <vt:lpstr>Basic Unix</vt:lpstr>
      <vt:lpstr>A few preliminary words…</vt:lpstr>
      <vt:lpstr>The file system</vt:lpstr>
      <vt:lpstr>Determining where you are (pwd)</vt:lpstr>
      <vt:lpstr>Listing directory contents (ls)</vt:lpstr>
      <vt:lpstr>Changing directories (cd)</vt:lpstr>
      <vt:lpstr>Changing directories (cont.)</vt:lpstr>
      <vt:lpstr>Making directories (mkdir)</vt:lpstr>
      <vt:lpstr>Exercise: create some directories</vt:lpstr>
      <vt:lpstr>PowerPoint Presentation</vt:lpstr>
      <vt:lpstr>Copying things (cp)</vt:lpstr>
      <vt:lpstr>Copying things (cont.) (cp)</vt:lpstr>
      <vt:lpstr>Exercise: copying things</vt:lpstr>
      <vt:lpstr>PowerPoint Presentation</vt:lpstr>
      <vt:lpstr>Renaming/moving things (mv)</vt:lpstr>
      <vt:lpstr>Printing contents of files (cat)</vt:lpstr>
      <vt:lpstr>Deleting Things (rm)</vt:lpstr>
      <vt:lpstr>Exercise: deleting things</vt:lpstr>
      <vt:lpstr>PowerPoint Presentation</vt:lpstr>
      <vt:lpstr>Saving output to files</vt:lpstr>
      <vt:lpstr>PowerPoint Presentation</vt:lpstr>
      <vt:lpstr>Learning more about a command (man)</vt:lpstr>
      <vt:lpstr>PowerPoint Presentation</vt:lpstr>
      <vt:lpstr>PowerPoint Presentation</vt:lpstr>
      <vt:lpstr>PowerPoint Presentation</vt:lpstr>
      <vt:lpstr>Getting yourself out of trouble</vt:lpstr>
      <vt:lpstr>Unix commands cheatsheet--your new bestie</vt:lpstr>
      <vt:lpstr>Python in minutes*</vt:lpstr>
      <vt:lpstr>PowerPoint Presentation</vt:lpstr>
      <vt:lpstr>How do I program in python?</vt:lpstr>
      <vt:lpstr>Python Variables</vt:lpstr>
      <vt:lpstr>How do I create a variable and assign it a value?</vt:lpstr>
      <vt:lpstr>Variables naming rules</vt:lpstr>
      <vt:lpstr>Cool, what else can I do in python?</vt:lpstr>
      <vt:lpstr>Cool, what else can I do in python?</vt:lpstr>
      <vt:lpstr>PowerPoint Presentation</vt:lpstr>
      <vt:lpstr>Loops</vt:lpstr>
      <vt:lpstr>For loop</vt:lpstr>
      <vt:lpstr>For loop</vt:lpstr>
      <vt:lpstr>More examples</vt:lpstr>
      <vt:lpstr>Functions</vt:lpstr>
      <vt:lpstr>But how do I use a function?</vt:lpstr>
      <vt:lpstr>But how do I use a function?</vt:lpstr>
      <vt:lpstr>Python functions: where can I learn more?</vt:lpstr>
      <vt:lpstr>Commenting your code</vt:lpstr>
      <vt:lpstr>Commenting rule of thumb</vt:lpstr>
      <vt:lpstr>Comment syntax</vt:lpstr>
      <vt:lpstr>Python modules</vt:lpstr>
      <vt:lpstr>Random module</vt:lpstr>
      <vt:lpstr>Example</vt:lpstr>
      <vt:lpstr>Strings</vt:lpstr>
      <vt:lpstr>More string stuff</vt:lpstr>
      <vt:lpstr>Lists</vt:lpstr>
      <vt:lpstr>More lists stuff</vt:lpstr>
      <vt:lpstr>Lists: where can I learn more?</vt:lpstr>
      <vt:lpstr>Command-line arguments</vt:lpstr>
      <vt:lpstr>PowerPoint Presentation</vt:lpstr>
      <vt:lpstr>Command-line arguments</vt:lpstr>
      <vt:lpstr>Reading (and writing) to files in Python</vt:lpstr>
      <vt:lpstr>Reading (and writing) to files in Python</vt:lpstr>
      <vt:lpstr>Reading a file syntax</vt:lpstr>
      <vt:lpstr>The anatomy of a (simple) script</vt:lpstr>
      <vt:lpstr>The anatomy of a (simple) script</vt:lpstr>
      <vt:lpstr>The anatomy of a (simple) script</vt:lpstr>
      <vt:lpstr>The anatomy of a (simple) script</vt:lpstr>
      <vt:lpstr>The anatomy of a (simple) script</vt:lpstr>
      <vt:lpstr>The anatomy of a (simple) script</vt:lpstr>
      <vt:lpstr>Python resources</vt:lpstr>
      <vt:lpstr>Assignment 1</vt:lpstr>
      <vt:lpstr>How to complete &amp; “turn in” assignments</vt:lpstr>
      <vt:lpstr>README files</vt:lpstr>
      <vt:lpstr>Usage statements in README and scripts</vt:lpstr>
      <vt:lpstr>Assignment 1 Set Up</vt:lpstr>
      <vt:lpstr>Fasta file format</vt:lpstr>
      <vt:lpstr>Assignment 1 To-Do’s</vt:lpstr>
      <vt:lpstr>Requirements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1: Introduction to Python Programming</dc:title>
  <cp:lastModifiedBy>Singhal, Kartik</cp:lastModifiedBy>
  <cp:revision>96</cp:revision>
  <dcterms:created xsi:type="dcterms:W3CDTF">2023-01-17T22:11:26Z</dcterms:created>
  <dcterms:modified xsi:type="dcterms:W3CDTF">2026-01-16T16:42:06Z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2023-01-17T00:00:00Z</vt:filetime>
  </property>
  <property fmtid="{D5CDD505-2E9C-101B-9397-08002B2CF9AE}" pid="5" name="Producer">
    <vt:lpwstr>Microsoft® PowerPoint® for Microsoft 365</vt:lpwstr>
  </property>
</Properties>
</file>